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699" r:id="rId2"/>
    <p:sldId id="1227" r:id="rId3"/>
    <p:sldId id="1157" r:id="rId4"/>
    <p:sldId id="1309" r:id="rId5"/>
    <p:sldId id="1311" r:id="rId6"/>
    <p:sldId id="1333" r:id="rId7"/>
    <p:sldId id="1334" r:id="rId8"/>
    <p:sldId id="1329" r:id="rId9"/>
    <p:sldId id="1335" r:id="rId10"/>
    <p:sldId id="1336" r:id="rId11"/>
    <p:sldId id="1326" r:id="rId12"/>
    <p:sldId id="1327" r:id="rId13"/>
    <p:sldId id="1337" r:id="rId14"/>
    <p:sldId id="1338" r:id="rId15"/>
    <p:sldId id="1313" r:id="rId16"/>
    <p:sldId id="1322" r:id="rId17"/>
    <p:sldId id="1341" r:id="rId18"/>
    <p:sldId id="1323" r:id="rId19"/>
    <p:sldId id="1339" r:id="rId20"/>
    <p:sldId id="731" r:id="rId21"/>
  </p:sldIdLst>
  <p:sldSz cx="9144000" cy="6858000" type="screen4x3"/>
  <p:notesSz cx="9928225" cy="67976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8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강영은" initials="강" lastIdx="3" clrIdx="0">
    <p:extLst>
      <p:ext uri="{19B8F6BF-5375-455C-9EA6-DF929625EA0E}">
        <p15:presenceInfo xmlns:p15="http://schemas.microsoft.com/office/powerpoint/2012/main" userId="강영은" providerId="None"/>
      </p:ext>
    </p:extLst>
  </p:cmAuthor>
  <p:cmAuthor id="2" name="강영은" initials="강 [2]" lastIdx="2" clrIdx="1">
    <p:extLst>
      <p:ext uri="{19B8F6BF-5375-455C-9EA6-DF929625EA0E}">
        <p15:presenceInfo xmlns:p15="http://schemas.microsoft.com/office/powerpoint/2012/main" userId="S::kye0520@dgist.ac.kr::e4d3c785-0c13-4154-ab52-829c1906a33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E668"/>
    <a:srgbClr val="ED7D31"/>
    <a:srgbClr val="1270B9"/>
    <a:srgbClr val="FF0000"/>
    <a:srgbClr val="002060"/>
    <a:srgbClr val="BDD7EE"/>
    <a:srgbClr val="EE5450"/>
    <a:srgbClr val="FD9491"/>
    <a:srgbClr val="E9B5A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67" autoAdjust="0"/>
    <p:restoredTop sz="76110" autoAdjust="0"/>
  </p:normalViewPr>
  <p:slideViewPr>
    <p:cSldViewPr snapToGrid="0">
      <p:cViewPr varScale="1">
        <p:scale>
          <a:sx n="80" d="100"/>
          <a:sy n="80" d="100"/>
        </p:scale>
        <p:origin x="534" y="84"/>
      </p:cViewPr>
      <p:guideLst>
        <p:guide orient="horz" pos="338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3702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6E78C-6F24-4C47-8404-8F319E51B92F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435350" y="849313"/>
            <a:ext cx="3057525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2823" y="3271385"/>
            <a:ext cx="794258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5" y="6456613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3702" y="6456613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CEE1C-692C-4CC6-A2F1-3935922D1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088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lvl="1" indent="-228600">
              <a:buFontTx/>
              <a:buAutoNum type="arabicPeriod"/>
            </a:pPr>
            <a:endParaRPr lang="en-US" altLang="ko-KR" sz="11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CEE1C-692C-4CC6-A2F1-3935922D1E62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45272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먼저 </a:t>
            </a:r>
            <a:r>
              <a:rPr kumimoji="1" lang="en-US" altLang="ko-KR" sz="1200" b="0" dirty="0" err="1">
                <a:latin typeface="+mn-lt"/>
              </a:rPr>
              <a:t>RoI</a:t>
            </a:r>
            <a:r>
              <a:rPr kumimoji="1" lang="en-US" altLang="ko-KR" sz="1200" b="0" dirty="0">
                <a:latin typeface="+mn-lt"/>
              </a:rPr>
              <a:t> detection </a:t>
            </a:r>
            <a:r>
              <a:rPr kumimoji="1" lang="ko-KR" altLang="en-US" sz="1200" b="0" dirty="0">
                <a:latin typeface="+mn-lt"/>
              </a:rPr>
              <a:t>은 </a:t>
            </a:r>
            <a:r>
              <a:rPr kumimoji="1" lang="en-US" altLang="ko-KR" sz="1200" b="0" dirty="0">
                <a:latin typeface="+mn-lt"/>
              </a:rPr>
              <a:t>image</a:t>
            </a:r>
            <a:r>
              <a:rPr kumimoji="1" lang="ko-KR" altLang="en-US" sz="1200" b="0" dirty="0">
                <a:latin typeface="+mn-lt"/>
              </a:rPr>
              <a:t> </a:t>
            </a:r>
            <a:r>
              <a:rPr kumimoji="1" lang="en-US" altLang="ko-KR" sz="1200" b="0" dirty="0">
                <a:latin typeface="+mn-lt"/>
              </a:rPr>
              <a:t>merge</a:t>
            </a:r>
            <a:r>
              <a:rPr kumimoji="1" lang="ko-KR" altLang="en-US" sz="1200" b="0" dirty="0">
                <a:latin typeface="+mn-lt"/>
              </a:rPr>
              <a:t>를 통하여 여러 이미지를 동시에 진행한다</a:t>
            </a:r>
            <a:r>
              <a:rPr kumimoji="1" lang="en-US" altLang="ko-KR" sz="1200" b="0" dirty="0">
                <a:latin typeface="+mn-lt"/>
              </a:rPr>
              <a:t>. 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이렇게 하는 것이 가능한 이유는 </a:t>
            </a:r>
            <a:r>
              <a:rPr kumimoji="1" lang="en-US" altLang="ko-KR" sz="1200" b="0" dirty="0">
                <a:latin typeface="+mn-lt"/>
              </a:rPr>
              <a:t>Localization</a:t>
            </a:r>
            <a:r>
              <a:rPr kumimoji="1" lang="ko-KR" altLang="en-US" sz="1200" b="0" dirty="0">
                <a:latin typeface="+mn-lt"/>
              </a:rPr>
              <a:t>은 </a:t>
            </a:r>
            <a:r>
              <a:rPr kumimoji="1" lang="en-US" altLang="ko-KR" sz="1200" b="0" dirty="0">
                <a:latin typeface="+mn-lt"/>
              </a:rPr>
              <a:t>downsizing</a:t>
            </a:r>
            <a:r>
              <a:rPr kumimoji="1" lang="ko-KR" altLang="en-US" sz="1200" b="0" dirty="0">
                <a:latin typeface="+mn-lt"/>
              </a:rPr>
              <a:t>에 민감하지 않기 때문이다</a:t>
            </a:r>
            <a:r>
              <a:rPr kumimoji="1" lang="en-US" altLang="ko-KR" sz="1200" b="0" dirty="0">
                <a:latin typeface="+mn-lt"/>
              </a:rPr>
              <a:t>. 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하나의 이미지가 </a:t>
            </a:r>
            <a:r>
              <a:rPr kumimoji="1" lang="en-US" altLang="ko-KR" sz="1200" b="0" dirty="0">
                <a:latin typeface="+mn-lt"/>
              </a:rPr>
              <a:t>320 </a:t>
            </a:r>
            <a:r>
              <a:rPr kumimoji="1" lang="ko-KR" altLang="en-US" sz="1200" b="0" dirty="0">
                <a:latin typeface="+mn-lt"/>
              </a:rPr>
              <a:t>일 때 </a:t>
            </a:r>
            <a:endParaRPr kumimoji="1" lang="en-US" altLang="ko-KR" sz="1200" b="0" dirty="0">
              <a:latin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53414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dirty="0">
                <a:latin typeface="+mn-lt"/>
              </a:rPr>
              <a:t>Single detection</a:t>
            </a:r>
            <a:r>
              <a:rPr kumimoji="1" lang="ko-KR" altLang="en-US" sz="1200" b="0" dirty="0">
                <a:latin typeface="+mn-lt"/>
              </a:rPr>
              <a:t>과 비교해도 </a:t>
            </a:r>
            <a:r>
              <a:rPr kumimoji="1" lang="en-US" altLang="ko-KR" sz="1200" b="0" dirty="0">
                <a:latin typeface="+mn-lt"/>
              </a:rPr>
              <a:t>execution</a:t>
            </a:r>
            <a:r>
              <a:rPr kumimoji="1" lang="ko-KR" altLang="en-US" sz="1200" b="0" dirty="0">
                <a:latin typeface="+mn-lt"/>
              </a:rPr>
              <a:t> </a:t>
            </a:r>
            <a:r>
              <a:rPr kumimoji="1" lang="en-US" altLang="ko-KR" sz="1200" b="0" dirty="0">
                <a:latin typeface="+mn-lt"/>
              </a:rPr>
              <a:t>time</a:t>
            </a:r>
            <a:r>
              <a:rPr kumimoji="1" lang="ko-KR" altLang="en-US" sz="1200" b="0" dirty="0">
                <a:latin typeface="+mn-lt"/>
              </a:rPr>
              <a:t>과 </a:t>
            </a:r>
            <a:r>
              <a:rPr kumimoji="1" lang="en-US" altLang="ko-KR" sz="1200" b="0" dirty="0">
                <a:latin typeface="+mn-lt"/>
              </a:rPr>
              <a:t>accuracy </a:t>
            </a:r>
            <a:r>
              <a:rPr kumimoji="1" lang="ko-KR" altLang="en-US" sz="1200" b="0" dirty="0">
                <a:latin typeface="+mn-lt"/>
              </a:rPr>
              <a:t>측면에서 낫다는 점을 보인다</a:t>
            </a:r>
            <a:r>
              <a:rPr kumimoji="1" lang="en-US" altLang="ko-KR" sz="1200" b="0" dirty="0">
                <a:latin typeface="+mn-lt"/>
              </a:rPr>
              <a:t>. 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dirty="0">
                <a:latin typeface="+mn-lt"/>
              </a:rPr>
              <a:t>Execution time</a:t>
            </a:r>
          </a:p>
        </p:txBody>
      </p:sp>
    </p:spTree>
    <p:extLst>
      <p:ext uri="{BB962C8B-B14F-4D97-AF65-F5344CB8AC3E}">
        <p14:creationId xmlns:p14="http://schemas.microsoft.com/office/powerpoint/2010/main" val="2666464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오메가</a:t>
            </a:r>
            <a:r>
              <a:rPr kumimoji="1" lang="en-US" altLang="ko-KR" sz="1200" b="0" dirty="0">
                <a:latin typeface="+mn-lt"/>
              </a:rPr>
              <a:t>:  cropped</a:t>
            </a:r>
            <a:r>
              <a:rPr kumimoji="1" lang="ko-KR" altLang="en-US" sz="1200" b="0" dirty="0">
                <a:latin typeface="+mn-lt"/>
              </a:rPr>
              <a:t> </a:t>
            </a:r>
            <a:r>
              <a:rPr kumimoji="1" lang="en-US" altLang="ko-KR" sz="1200" b="0" dirty="0">
                <a:latin typeface="+mn-lt"/>
              </a:rPr>
              <a:t>width</a:t>
            </a:r>
            <a:r>
              <a:rPr kumimoji="1" lang="ko-KR" altLang="en-US" sz="1200" b="0" dirty="0">
                <a:latin typeface="+mn-lt"/>
              </a:rPr>
              <a:t> </a:t>
            </a:r>
            <a:endParaRPr kumimoji="1" lang="en-US" altLang="ko-KR" sz="1200" b="0" dirty="0">
              <a:latin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dirty="0">
                <a:latin typeface="+mn-lt"/>
              </a:rPr>
              <a:t>d : cropped h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그렇게 </a:t>
            </a:r>
            <a:r>
              <a:rPr kumimoji="1" lang="en-US" altLang="ko-KR" sz="1200" b="0" dirty="0">
                <a:latin typeface="+mn-lt"/>
              </a:rPr>
              <a:t>merge</a:t>
            </a:r>
            <a:r>
              <a:rPr kumimoji="1" lang="ko-KR" altLang="en-US" sz="1200" b="0" dirty="0">
                <a:latin typeface="+mn-lt"/>
              </a:rPr>
              <a:t>를 통해서 </a:t>
            </a:r>
            <a:r>
              <a:rPr kumimoji="1" lang="en-US" altLang="ko-KR" sz="1200" b="0" dirty="0" err="1">
                <a:latin typeface="+mn-lt"/>
              </a:rPr>
              <a:t>RoI</a:t>
            </a:r>
            <a:r>
              <a:rPr kumimoji="1" lang="ko-KR" altLang="en-US" sz="1200" b="0" dirty="0">
                <a:latin typeface="+mn-lt"/>
              </a:rPr>
              <a:t>를 추출했다면 </a:t>
            </a:r>
            <a:r>
              <a:rPr kumimoji="1" lang="en-US" altLang="ko-KR" sz="1200" b="0" dirty="0">
                <a:latin typeface="+mn-lt"/>
              </a:rPr>
              <a:t>patching</a:t>
            </a:r>
            <a:r>
              <a:rPr kumimoji="1" lang="ko-KR" altLang="en-US" sz="1200" b="0" dirty="0">
                <a:latin typeface="+mn-lt"/>
              </a:rPr>
              <a:t>을 </a:t>
            </a:r>
            <a:r>
              <a:rPr kumimoji="1" lang="ko-KR" altLang="en-US" sz="1200" b="0" dirty="0" err="1">
                <a:latin typeface="+mn-lt"/>
              </a:rPr>
              <a:t>진행해야하는데</a:t>
            </a:r>
            <a:r>
              <a:rPr kumimoji="1" lang="en-US" altLang="ko-KR" sz="1200" b="0" dirty="0">
                <a:latin typeface="+mn-lt"/>
              </a:rPr>
              <a:t>,</a:t>
            </a:r>
            <a:r>
              <a:rPr kumimoji="1" lang="ko-KR" altLang="en-US" sz="1200" b="0" dirty="0">
                <a:latin typeface="+mn-lt"/>
              </a:rPr>
              <a:t> </a:t>
            </a:r>
            <a:endParaRPr kumimoji="1" lang="en-US" altLang="ko-KR" sz="1200" b="0" dirty="0">
              <a:latin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하나의 이미지에 </a:t>
            </a:r>
            <a:r>
              <a:rPr kumimoji="1" lang="en-US" altLang="ko-KR" sz="1200" b="0" dirty="0">
                <a:latin typeface="+mn-lt"/>
              </a:rPr>
              <a:t>object</a:t>
            </a:r>
            <a:r>
              <a:rPr kumimoji="1" lang="ko-KR" altLang="en-US" sz="1200" b="0" dirty="0">
                <a:latin typeface="+mn-lt"/>
              </a:rPr>
              <a:t>를 </a:t>
            </a:r>
            <a:r>
              <a:rPr kumimoji="1" lang="en-US" altLang="ko-KR" sz="1200" b="0" dirty="0">
                <a:latin typeface="+mn-lt"/>
              </a:rPr>
              <a:t>packing</a:t>
            </a:r>
            <a:r>
              <a:rPr kumimoji="1" lang="ko-KR" altLang="en-US" sz="1200" b="0" dirty="0">
                <a:latin typeface="+mn-lt"/>
              </a:rPr>
              <a:t>하는 것은 </a:t>
            </a:r>
            <a:r>
              <a:rPr kumimoji="1" lang="en-US" altLang="ko-KR" sz="1200" b="0" dirty="0">
                <a:latin typeface="+mn-lt"/>
              </a:rPr>
              <a:t>np-hard problem</a:t>
            </a:r>
            <a:r>
              <a:rPr kumimoji="1" lang="ko-KR" altLang="en-US" sz="1200" b="0" dirty="0">
                <a:latin typeface="+mn-lt"/>
              </a:rPr>
              <a:t>으로 </a:t>
            </a:r>
            <a:r>
              <a:rPr kumimoji="1" lang="en-US" altLang="ko-KR" sz="1200" b="0" dirty="0">
                <a:latin typeface="+mn-lt"/>
              </a:rPr>
              <a:t>priority heuristic </a:t>
            </a:r>
            <a:r>
              <a:rPr kumimoji="1" lang="en-US" altLang="ko-KR" sz="1200" b="0" dirty="0" err="1">
                <a:latin typeface="+mn-lt"/>
              </a:rPr>
              <a:t>recursvie</a:t>
            </a:r>
            <a:r>
              <a:rPr kumimoji="1" lang="en-US" altLang="ko-KR" sz="1200" b="0" dirty="0">
                <a:latin typeface="+mn-lt"/>
              </a:rPr>
              <a:t> packing </a:t>
            </a:r>
            <a:r>
              <a:rPr kumimoji="1" lang="ko-KR" altLang="en-US" sz="1200" b="0" dirty="0">
                <a:latin typeface="+mn-lt"/>
              </a:rPr>
              <a:t>방식으로 문제를 해결했다</a:t>
            </a:r>
            <a:r>
              <a:rPr kumimoji="1" lang="en-US" altLang="ko-KR" sz="1200" b="0" dirty="0">
                <a:latin typeface="+mn-lt"/>
              </a:rPr>
              <a:t>. 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먼저 모든 </a:t>
            </a:r>
            <a:r>
              <a:rPr kumimoji="1" lang="en-US" altLang="ko-KR" sz="1200" b="0" dirty="0">
                <a:latin typeface="+mn-lt"/>
              </a:rPr>
              <a:t>instance</a:t>
            </a:r>
            <a:r>
              <a:rPr kumimoji="1" lang="ko-KR" altLang="en-US" sz="1200" b="0" dirty="0">
                <a:latin typeface="+mn-lt"/>
              </a:rPr>
              <a:t>에 대해서 </a:t>
            </a: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13233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dirty="0">
                <a:latin typeface="+mn-lt"/>
              </a:rPr>
              <a:t>Merge size</a:t>
            </a:r>
            <a:r>
              <a:rPr kumimoji="1" lang="ko-KR" altLang="en-US" sz="1200" b="0" dirty="0">
                <a:latin typeface="+mn-lt"/>
              </a:rPr>
              <a:t>와 </a:t>
            </a:r>
            <a:r>
              <a:rPr kumimoji="1" lang="en-US" altLang="ko-KR" sz="1200" b="0" dirty="0">
                <a:latin typeface="+mn-lt"/>
              </a:rPr>
              <a:t>Canvas size</a:t>
            </a:r>
            <a:r>
              <a:rPr kumimoji="1" lang="ko-KR" altLang="en-US" sz="1200" b="0" dirty="0">
                <a:latin typeface="+mn-lt"/>
              </a:rPr>
              <a:t>를 결국 결정해야 한다</a:t>
            </a:r>
            <a:r>
              <a:rPr kumimoji="1" lang="en-US" altLang="ko-KR" sz="1200" b="0" dirty="0">
                <a:latin typeface="+mn-lt"/>
              </a:rPr>
              <a:t>.</a:t>
            </a:r>
            <a:r>
              <a:rPr kumimoji="1" lang="ko-KR" altLang="en-US" sz="1200" b="0" dirty="0">
                <a:latin typeface="+mn-lt"/>
              </a:rPr>
              <a:t> </a:t>
            </a:r>
            <a:endParaRPr kumimoji="1" lang="en-US" altLang="ko-KR" sz="1200" b="0" dirty="0">
              <a:latin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이 두 조합의 최적의 값을 찾기 위해서 실험을 진행해보았다</a:t>
            </a:r>
            <a:r>
              <a:rPr kumimoji="1" lang="en-US" altLang="ko-KR" sz="1200" b="0" dirty="0">
                <a:latin typeface="+mn-lt"/>
              </a:rPr>
              <a:t>. 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실행시간은 </a:t>
            </a:r>
            <a:r>
              <a:rPr kumimoji="1" lang="en-US" altLang="ko-KR" sz="1200" b="0" dirty="0">
                <a:latin typeface="+mn-lt"/>
              </a:rPr>
              <a:t>Linear</a:t>
            </a:r>
            <a:r>
              <a:rPr kumimoji="1" lang="ko-KR" altLang="en-US" sz="1200" b="0" dirty="0">
                <a:latin typeface="+mn-lt"/>
              </a:rPr>
              <a:t>하게 늘어나고 정확도는 다음과 같은 양상을 보였다</a:t>
            </a:r>
            <a:r>
              <a:rPr kumimoji="1" lang="en-US" altLang="ko-KR" sz="1200" b="0" dirty="0">
                <a:latin typeface="+mn-lt"/>
              </a:rPr>
              <a:t>. 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그 결과 </a:t>
            </a: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69782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29250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en-US" altLang="ko-KR" sz="1200" b="0" dirty="0">
                <a:latin typeface="+mn-lt"/>
              </a:rPr>
              <a:t>deadline miss ratio </a:t>
            </a:r>
          </a:p>
          <a:p>
            <a:pPr marL="228600" marR="0" lvl="0" indent="-22860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en-US" altLang="ko-KR" sz="1200" b="0" dirty="0">
                <a:latin typeface="+mn-lt"/>
              </a:rPr>
              <a:t>Classification accuracy </a:t>
            </a:r>
          </a:p>
          <a:p>
            <a:pPr marL="228600" marR="0" lvl="0" indent="-22860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en-US" altLang="ko-KR" sz="1200" b="0" dirty="0">
                <a:latin typeface="+mn-lt"/>
              </a:rPr>
              <a:t>Breakdown</a:t>
            </a:r>
            <a:r>
              <a:rPr kumimoji="1" lang="ko-KR" altLang="en-US" sz="1200" b="0" dirty="0">
                <a:latin typeface="+mn-lt"/>
              </a:rPr>
              <a:t> </a:t>
            </a:r>
            <a:r>
              <a:rPr kumimoji="1" lang="en-US" altLang="ko-KR" sz="1200" b="0" dirty="0">
                <a:latin typeface="+mn-lt"/>
              </a:rPr>
              <a:t>latency of patching framework </a:t>
            </a:r>
          </a:p>
        </p:txBody>
      </p:sp>
    </p:spTree>
    <p:extLst>
      <p:ext uri="{BB962C8B-B14F-4D97-AF65-F5344CB8AC3E}">
        <p14:creationId xmlns:p14="http://schemas.microsoft.com/office/powerpoint/2010/main" val="11232423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dirty="0">
                <a:latin typeface="+mn-lt"/>
              </a:rPr>
              <a:t>Fps requirement/ deadline</a:t>
            </a:r>
            <a:r>
              <a:rPr kumimoji="1" lang="ko-KR" altLang="en-US" sz="1200" b="0" dirty="0">
                <a:latin typeface="+mn-lt"/>
              </a:rPr>
              <a:t>을 결정할 </a:t>
            </a: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435352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dirty="0">
                <a:latin typeface="+mn-lt"/>
              </a:rPr>
              <a:t>Fps requirement/ deadline</a:t>
            </a:r>
            <a:r>
              <a:rPr kumimoji="1" lang="ko-KR" altLang="en-US" sz="1200" b="0" dirty="0">
                <a:latin typeface="+mn-lt"/>
              </a:rPr>
              <a:t>을 결정할 </a:t>
            </a: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145456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20959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8526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461428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CEE1C-692C-4CC6-A2F1-3935922D1E6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473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dirty="0" err="1">
                <a:latin typeface="+mn-lt"/>
              </a:rPr>
              <a:t>Dnn</a:t>
            </a:r>
            <a:r>
              <a:rPr kumimoji="1" lang="ko-KR" altLang="en-US" sz="1200" b="0" dirty="0">
                <a:latin typeface="+mn-lt"/>
              </a:rPr>
              <a:t>은 </a:t>
            </a:r>
            <a:r>
              <a:rPr kumimoji="1" lang="en-US" altLang="ko-KR" sz="1200" b="0" dirty="0">
                <a:latin typeface="+mn-lt"/>
              </a:rPr>
              <a:t>d, a</a:t>
            </a:r>
            <a:r>
              <a:rPr kumimoji="1" lang="ko-KR" altLang="en-US" sz="1200" b="0" dirty="0">
                <a:latin typeface="+mn-lt"/>
              </a:rPr>
              <a:t>와 같은 다양한 </a:t>
            </a:r>
            <a:r>
              <a:rPr kumimoji="1" lang="en-US" altLang="ko-KR" sz="1200" b="0" dirty="0">
                <a:latin typeface="+mn-lt"/>
              </a:rPr>
              <a:t>real-time application</a:t>
            </a:r>
            <a:r>
              <a:rPr kumimoji="1" lang="ko-KR" altLang="en-US" sz="1200" b="0" dirty="0">
                <a:latin typeface="+mn-lt"/>
              </a:rPr>
              <a:t> 많이 활용되고 </a:t>
            </a:r>
            <a:r>
              <a:rPr kumimoji="1" lang="ko-KR" altLang="en-US" sz="1200" b="0" dirty="0" err="1">
                <a:latin typeface="+mn-lt"/>
              </a:rPr>
              <a:t>있따</a:t>
            </a:r>
            <a:r>
              <a:rPr kumimoji="1" lang="en-US" altLang="ko-KR" sz="1200" b="0" dirty="0">
                <a:latin typeface="+mn-lt"/>
              </a:rPr>
              <a:t>.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특히 </a:t>
            </a:r>
            <a:r>
              <a:rPr kumimoji="1" lang="en-US" altLang="ko-KR" sz="1200" b="0" dirty="0">
                <a:latin typeface="+mn-lt"/>
              </a:rPr>
              <a:t>object detection task</a:t>
            </a:r>
            <a:r>
              <a:rPr kumimoji="1" lang="ko-KR" altLang="en-US" sz="1200" b="0" dirty="0">
                <a:latin typeface="+mn-lt"/>
              </a:rPr>
              <a:t>가 중요하고 많이 활용되고 있다</a:t>
            </a:r>
            <a:r>
              <a:rPr kumimoji="1" lang="en-US" altLang="ko-KR" sz="1200" b="0" dirty="0">
                <a:latin typeface="+mn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52444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그렇지만 아직 </a:t>
            </a:r>
            <a:r>
              <a:rPr kumimoji="1" lang="en-US" altLang="ko-KR" sz="1200" b="0" dirty="0">
                <a:latin typeface="+mn-lt"/>
              </a:rPr>
              <a:t>object detection task</a:t>
            </a:r>
            <a:r>
              <a:rPr kumimoji="1" lang="ko-KR" altLang="en-US" sz="1200" b="0" dirty="0">
                <a:latin typeface="+mn-lt"/>
              </a:rPr>
              <a:t>를 실제로 활용하기 위해서는 </a:t>
            </a:r>
            <a:r>
              <a:rPr kumimoji="1" lang="en-US" altLang="ko-KR" sz="1200" b="0" dirty="0">
                <a:latin typeface="+mn-lt"/>
              </a:rPr>
              <a:t>challenge</a:t>
            </a:r>
            <a:r>
              <a:rPr kumimoji="1" lang="ko-KR" altLang="en-US" sz="1200" b="0" dirty="0">
                <a:latin typeface="+mn-lt"/>
              </a:rPr>
              <a:t>가 있다</a:t>
            </a:r>
            <a:r>
              <a:rPr kumimoji="1" lang="en-US" altLang="ko-KR" sz="1200" b="0" dirty="0">
                <a:latin typeface="+mn-lt"/>
              </a:rPr>
              <a:t>. </a:t>
            </a:r>
            <a:r>
              <a:rPr kumimoji="1" lang="ko-KR" altLang="en-US" sz="1200" b="0" dirty="0" err="1">
                <a:latin typeface="+mn-lt"/>
              </a:rPr>
              <a:t>연산량이</a:t>
            </a:r>
            <a:r>
              <a:rPr kumimoji="1" lang="ko-KR" altLang="en-US" sz="1200" b="0" dirty="0">
                <a:latin typeface="+mn-lt"/>
              </a:rPr>
              <a:t> 많아 실시간성을 보장하기 어렵다는 것이다</a:t>
            </a:r>
            <a:r>
              <a:rPr kumimoji="1" lang="en-US" altLang="ko-KR" sz="1200" b="0" dirty="0">
                <a:latin typeface="+mn-lt"/>
              </a:rPr>
              <a:t>. 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0" dirty="0">
              <a:latin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이러한 문제점을 해결하기 위해서 본 연구의 목표를 </a:t>
            </a:r>
            <a:endParaRPr kumimoji="1" lang="en-US" altLang="ko-KR" sz="1200" b="0" dirty="0">
              <a:latin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 err="1">
                <a:latin typeface="+mn-lt"/>
              </a:rPr>
              <a:t>연산량을</a:t>
            </a:r>
            <a:r>
              <a:rPr kumimoji="1" lang="ko-KR" altLang="en-US" sz="1200" b="0" dirty="0">
                <a:latin typeface="+mn-lt"/>
              </a:rPr>
              <a:t> 줄여 </a:t>
            </a:r>
            <a:r>
              <a:rPr kumimoji="1" lang="en-US" altLang="ko-KR" sz="1200" b="0" dirty="0">
                <a:latin typeface="+mn-lt"/>
              </a:rPr>
              <a:t>deadline</a:t>
            </a:r>
            <a:r>
              <a:rPr kumimoji="1" lang="ko-KR" altLang="en-US" sz="1200" b="0" dirty="0">
                <a:latin typeface="+mn-lt"/>
              </a:rPr>
              <a:t>을 만족하면서도 </a:t>
            </a:r>
            <a:r>
              <a:rPr kumimoji="1" lang="en-US" altLang="ko-KR" sz="1200" b="0" dirty="0">
                <a:latin typeface="+mn-lt"/>
              </a:rPr>
              <a:t>accuracy loss</a:t>
            </a:r>
            <a:r>
              <a:rPr kumimoji="1" lang="ko-KR" altLang="en-US" sz="1200" b="0" dirty="0">
                <a:latin typeface="+mn-lt"/>
              </a:rPr>
              <a:t>를 줄일 수 있는 시스템으로 설정하였다</a:t>
            </a:r>
            <a:r>
              <a:rPr kumimoji="1" lang="en-US" altLang="ko-KR" sz="1200" b="0" dirty="0">
                <a:latin typeface="+mn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868108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이 문제점을 해결하기 위해서 </a:t>
            </a:r>
            <a:r>
              <a:rPr kumimoji="1" lang="en-US" altLang="ko-KR" sz="1200" b="0" dirty="0">
                <a:latin typeface="+mn-lt"/>
              </a:rPr>
              <a:t>frame</a:t>
            </a:r>
            <a:r>
              <a:rPr kumimoji="1" lang="ko-KR" altLang="en-US" sz="1200" b="0" dirty="0">
                <a:latin typeface="+mn-lt"/>
              </a:rPr>
              <a:t>에서 </a:t>
            </a:r>
            <a:r>
              <a:rPr kumimoji="1" lang="en-US" altLang="ko-KR" sz="1200" b="0" dirty="0" err="1">
                <a:latin typeface="+mn-lt"/>
              </a:rPr>
              <a:t>roi</a:t>
            </a:r>
            <a:r>
              <a:rPr kumimoji="1" lang="ko-KR" altLang="en-US" sz="1200" b="0" dirty="0">
                <a:latin typeface="+mn-lt"/>
              </a:rPr>
              <a:t>의 특성을 활용하고자 한다</a:t>
            </a:r>
            <a:r>
              <a:rPr kumimoji="1" lang="en-US" altLang="ko-KR" sz="1200" b="0" dirty="0">
                <a:latin typeface="+mn-lt"/>
              </a:rPr>
              <a:t>. 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dirty="0" err="1">
                <a:latin typeface="+mn-lt"/>
              </a:rPr>
              <a:t>RoI</a:t>
            </a:r>
            <a:r>
              <a:rPr kumimoji="1" lang="en-US" altLang="ko-KR" sz="1200" b="0" dirty="0">
                <a:latin typeface="+mn-lt"/>
              </a:rPr>
              <a:t> </a:t>
            </a:r>
            <a:r>
              <a:rPr kumimoji="1" lang="ko-KR" altLang="en-US" sz="1200" b="0" dirty="0">
                <a:latin typeface="+mn-lt"/>
              </a:rPr>
              <a:t>의 </a:t>
            </a:r>
            <a:r>
              <a:rPr kumimoji="1" lang="en-US" altLang="ko-KR" sz="1200" b="0" dirty="0">
                <a:latin typeface="+mn-lt"/>
              </a:rPr>
              <a:t>occupancy ratio</a:t>
            </a:r>
            <a:r>
              <a:rPr kumimoji="1" lang="ko-KR" altLang="en-US" sz="1200" b="0" dirty="0">
                <a:latin typeface="+mn-lt"/>
              </a:rPr>
              <a:t>를 측정한 결과</a:t>
            </a:r>
            <a:r>
              <a:rPr kumimoji="1" lang="en-US" altLang="ko-KR" sz="1200" b="0" dirty="0">
                <a:latin typeface="+mn-lt"/>
              </a:rPr>
              <a:t>, </a:t>
            </a:r>
            <a:r>
              <a:rPr kumimoji="1" lang="ko-KR" altLang="en-US" sz="1200" b="0" dirty="0">
                <a:latin typeface="+mn-lt"/>
              </a:rPr>
              <a:t>이미지에서 차지하는 </a:t>
            </a:r>
            <a:r>
              <a:rPr kumimoji="1" lang="en-US" altLang="ko-KR" sz="1200" b="0" dirty="0" err="1">
                <a:latin typeface="+mn-lt"/>
              </a:rPr>
              <a:t>roi</a:t>
            </a:r>
            <a:r>
              <a:rPr kumimoji="1" lang="ko-KR" altLang="en-US" sz="1200" b="0" dirty="0">
                <a:latin typeface="+mn-lt"/>
              </a:rPr>
              <a:t>의 비중이 </a:t>
            </a:r>
            <a:r>
              <a:rPr kumimoji="1" lang="en-US" altLang="ko-KR" sz="1200" b="0" dirty="0">
                <a:latin typeface="+mn-lt"/>
              </a:rPr>
              <a:t>50%</a:t>
            </a:r>
            <a:r>
              <a:rPr kumimoji="1" lang="ko-KR" altLang="en-US" sz="1200" b="0" dirty="0">
                <a:latin typeface="+mn-lt"/>
              </a:rPr>
              <a:t>도 차지하지 않는 경우가 </a:t>
            </a:r>
            <a:r>
              <a:rPr kumimoji="1" lang="en-US" altLang="ko-KR" sz="1200" b="0" dirty="0">
                <a:latin typeface="+mn-lt"/>
              </a:rPr>
              <a:t>dataset</a:t>
            </a:r>
            <a:r>
              <a:rPr kumimoji="1" lang="ko-KR" altLang="en-US" sz="1200" b="0" dirty="0">
                <a:latin typeface="+mn-lt"/>
              </a:rPr>
              <a:t>의 </a:t>
            </a:r>
            <a:r>
              <a:rPr kumimoji="1" lang="en-US" altLang="ko-KR" sz="1200" b="0" dirty="0">
                <a:latin typeface="+mn-lt"/>
              </a:rPr>
              <a:t>77%</a:t>
            </a:r>
            <a:r>
              <a:rPr kumimoji="1" lang="ko-KR" altLang="en-US" sz="1200" b="0" dirty="0">
                <a:latin typeface="+mn-lt"/>
              </a:rPr>
              <a:t>나</a:t>
            </a:r>
            <a:r>
              <a:rPr kumimoji="1" lang="en-US" altLang="ko-KR" sz="1200" b="0" dirty="0">
                <a:latin typeface="+mn-lt"/>
              </a:rPr>
              <a:t> </a:t>
            </a:r>
            <a:r>
              <a:rPr kumimoji="1" lang="ko-KR" altLang="en-US" sz="1200" b="0" dirty="0">
                <a:latin typeface="+mn-lt"/>
              </a:rPr>
              <a:t>되었다</a:t>
            </a:r>
            <a:r>
              <a:rPr kumimoji="1" lang="en-US" altLang="ko-KR" sz="1200" b="0" dirty="0">
                <a:latin typeface="+mn-lt"/>
              </a:rPr>
              <a:t>. 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0" dirty="0">
              <a:latin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76263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따라서 복잡한 </a:t>
            </a:r>
            <a:r>
              <a:rPr kumimoji="1" lang="ko-KR" altLang="en-US" sz="1200" b="0" dirty="0" err="1">
                <a:latin typeface="+mn-lt"/>
              </a:rPr>
              <a:t>연산량을</a:t>
            </a:r>
            <a:r>
              <a:rPr kumimoji="1" lang="ko-KR" altLang="en-US" sz="1200" b="0" dirty="0">
                <a:latin typeface="+mn-lt"/>
              </a:rPr>
              <a:t> </a:t>
            </a:r>
            <a:r>
              <a:rPr kumimoji="1" lang="en-US" altLang="ko-KR" sz="1200" b="0" dirty="0">
                <a:latin typeface="+mn-lt"/>
              </a:rPr>
              <a:t>patching</a:t>
            </a:r>
            <a:r>
              <a:rPr kumimoji="1" lang="ko-KR" altLang="en-US" sz="1200" b="0" dirty="0">
                <a:latin typeface="+mn-lt"/>
              </a:rPr>
              <a:t>하여 </a:t>
            </a:r>
            <a:r>
              <a:rPr kumimoji="1" lang="en-US" altLang="ko-KR" sz="1200" b="0" dirty="0" err="1">
                <a:latin typeface="+mn-lt"/>
              </a:rPr>
              <a:t>RoI</a:t>
            </a:r>
            <a:r>
              <a:rPr kumimoji="1" lang="en-US" altLang="ko-KR" sz="1200" b="0" dirty="0">
                <a:latin typeface="+mn-lt"/>
              </a:rPr>
              <a:t> </a:t>
            </a:r>
            <a:r>
              <a:rPr kumimoji="1" lang="ko-KR" altLang="en-US" sz="1200" b="0" dirty="0">
                <a:latin typeface="+mn-lt"/>
              </a:rPr>
              <a:t>부분만을 </a:t>
            </a:r>
            <a:r>
              <a:rPr kumimoji="1" lang="en-US" altLang="ko-KR" sz="1200" b="0" dirty="0">
                <a:latin typeface="+mn-lt"/>
              </a:rPr>
              <a:t>detection </a:t>
            </a:r>
            <a:r>
              <a:rPr kumimoji="1" lang="ko-KR" altLang="en-US" sz="1200" b="0" dirty="0">
                <a:latin typeface="+mn-lt"/>
              </a:rPr>
              <a:t>수행함으로써 </a:t>
            </a:r>
            <a:endParaRPr kumimoji="1" lang="en-US" altLang="ko-KR" sz="1200" b="0" dirty="0">
              <a:latin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 err="1">
                <a:latin typeface="+mn-lt"/>
              </a:rPr>
              <a:t>연산량을</a:t>
            </a:r>
            <a:r>
              <a:rPr kumimoji="1" lang="ko-KR" altLang="en-US" sz="1200" b="0" dirty="0">
                <a:latin typeface="+mn-lt"/>
              </a:rPr>
              <a:t> 줄이고자 하였다</a:t>
            </a:r>
            <a:r>
              <a:rPr kumimoji="1" lang="en-US" altLang="ko-KR" sz="1200" b="0" dirty="0">
                <a:latin typeface="+mn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593706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두번째 </a:t>
            </a:r>
            <a:r>
              <a:rPr kumimoji="1" lang="en-US" altLang="ko-KR" sz="1200" b="0" dirty="0">
                <a:latin typeface="+mn-lt"/>
              </a:rPr>
              <a:t>observation</a:t>
            </a:r>
            <a:r>
              <a:rPr kumimoji="1" lang="ko-KR" altLang="en-US" sz="1200" b="0" dirty="0">
                <a:latin typeface="+mn-lt"/>
              </a:rPr>
              <a:t>은 </a:t>
            </a:r>
            <a:r>
              <a:rPr kumimoji="1" lang="en-US" altLang="ko-KR" sz="1200" b="0" dirty="0">
                <a:latin typeface="+mn-lt"/>
              </a:rPr>
              <a:t>inference</a:t>
            </a:r>
            <a:r>
              <a:rPr kumimoji="1" lang="ko-KR" altLang="en-US" sz="1200" b="0" dirty="0">
                <a:latin typeface="+mn-lt"/>
              </a:rPr>
              <a:t> </a:t>
            </a:r>
            <a:r>
              <a:rPr kumimoji="1" lang="en-US" altLang="ko-KR" sz="1200" b="0" dirty="0">
                <a:latin typeface="+mn-lt"/>
              </a:rPr>
              <a:t>execution time</a:t>
            </a:r>
            <a:r>
              <a:rPr kumimoji="1" lang="ko-KR" altLang="en-US" sz="1200" b="0" dirty="0">
                <a:latin typeface="+mn-lt"/>
              </a:rPr>
              <a:t>은 이미지의 </a:t>
            </a:r>
            <a:r>
              <a:rPr kumimoji="1" lang="en-US" altLang="ko-KR" sz="1200" b="0" dirty="0">
                <a:latin typeface="+mn-lt"/>
              </a:rPr>
              <a:t>size</a:t>
            </a:r>
            <a:r>
              <a:rPr kumimoji="1" lang="ko-KR" altLang="en-US" sz="1200" b="0" dirty="0">
                <a:latin typeface="+mn-lt"/>
              </a:rPr>
              <a:t>에 따라 예측할 수 있다는 점이다</a:t>
            </a:r>
            <a:r>
              <a:rPr kumimoji="1" lang="en-US" altLang="ko-KR" sz="1200" b="0" dirty="0">
                <a:latin typeface="+mn-lt"/>
              </a:rPr>
              <a:t>.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적은 편차를 가지기 때문에 이를 바탕으로 미리 </a:t>
            </a:r>
            <a:r>
              <a:rPr kumimoji="1" lang="en-US" altLang="ko-KR" sz="1200" b="0" dirty="0">
                <a:latin typeface="+mn-lt"/>
              </a:rPr>
              <a:t>profilin</a:t>
            </a:r>
            <a:r>
              <a:rPr kumimoji="1" lang="ko-KR" altLang="en-US" sz="1200" b="0" dirty="0">
                <a:latin typeface="+mn-lt"/>
              </a:rPr>
              <a:t>한 </a:t>
            </a:r>
            <a:r>
              <a:rPr kumimoji="1" lang="en-US" altLang="ko-KR" sz="1200" b="0" dirty="0">
                <a:latin typeface="+mn-lt"/>
              </a:rPr>
              <a:t>execution time</a:t>
            </a:r>
            <a:r>
              <a:rPr kumimoji="1" lang="ko-KR" altLang="en-US" sz="1200" b="0" dirty="0">
                <a:latin typeface="+mn-lt"/>
              </a:rPr>
              <a:t>의 값을 바탕으로 </a:t>
            </a:r>
            <a:r>
              <a:rPr kumimoji="1" lang="en-US" altLang="ko-KR" sz="1200" b="0" dirty="0">
                <a:latin typeface="+mn-lt"/>
              </a:rPr>
              <a:t>image resolution</a:t>
            </a:r>
            <a:r>
              <a:rPr kumimoji="1" lang="ko-KR" altLang="en-US" sz="1200" b="0" dirty="0">
                <a:latin typeface="+mn-lt"/>
              </a:rPr>
              <a:t>을 결정하며 </a:t>
            </a:r>
            <a:endParaRPr kumimoji="1" lang="en-US" altLang="ko-KR" sz="1200" b="0" dirty="0">
              <a:latin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실행시간을 조절</a:t>
            </a:r>
            <a:r>
              <a:rPr kumimoji="1" lang="en-US" altLang="ko-KR" sz="1200" b="0" dirty="0">
                <a:latin typeface="+mn-lt"/>
              </a:rPr>
              <a:t>.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이미지의 </a:t>
            </a:r>
            <a:r>
              <a:rPr kumimoji="1" lang="en-US" altLang="ko-KR" sz="1200" b="0" dirty="0">
                <a:latin typeface="+mn-lt"/>
              </a:rPr>
              <a:t>resolution</a:t>
            </a:r>
            <a:r>
              <a:rPr kumimoji="1" lang="ko-KR" altLang="en-US" sz="1200" b="0" dirty="0">
                <a:latin typeface="+mn-lt"/>
              </a:rPr>
              <a:t>에 따라서 결정을 함으로써 </a:t>
            </a:r>
            <a:r>
              <a:rPr kumimoji="1" lang="en-US" altLang="ko-KR" sz="1200" b="0" dirty="0">
                <a:latin typeface="+mn-lt"/>
              </a:rPr>
              <a:t>deadline</a:t>
            </a:r>
            <a:r>
              <a:rPr kumimoji="1" lang="ko-KR" altLang="en-US" sz="1200" b="0" dirty="0">
                <a:latin typeface="+mn-lt"/>
              </a:rPr>
              <a:t>을 </a:t>
            </a:r>
            <a:r>
              <a:rPr kumimoji="1" lang="ko-KR" altLang="en-US" sz="1200" b="0" dirty="0" err="1">
                <a:latin typeface="+mn-lt"/>
              </a:rPr>
              <a:t>맞추어주려고한다</a:t>
            </a:r>
            <a:r>
              <a:rPr kumimoji="1" lang="en-US" altLang="ko-KR" sz="1200" b="0" dirty="0">
                <a:latin typeface="+mn-lt"/>
              </a:rPr>
              <a:t>.</a:t>
            </a:r>
            <a:r>
              <a:rPr kumimoji="1" lang="ko-KR" altLang="en-US" sz="1200" b="0" dirty="0">
                <a:latin typeface="+mn-lt"/>
              </a:rPr>
              <a:t> </a:t>
            </a:r>
            <a:endParaRPr kumimoji="1" lang="en-US" altLang="ko-KR" sz="1200" b="0" dirty="0">
              <a:latin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04405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b="0" dirty="0">
                <a:latin typeface="+mn-lt"/>
              </a:rPr>
              <a:t>이러한 </a:t>
            </a:r>
            <a:r>
              <a:rPr kumimoji="1" lang="en-US" altLang="ko-KR" sz="1200" b="0" dirty="0" err="1">
                <a:latin typeface="+mn-lt"/>
              </a:rPr>
              <a:t>approac</a:t>
            </a:r>
            <a:r>
              <a:rPr kumimoji="1" lang="ko-KR" altLang="en-US" sz="1200" b="0" dirty="0">
                <a:latin typeface="+mn-lt"/>
              </a:rPr>
              <a:t>를 기반으로 </a:t>
            </a:r>
            <a:r>
              <a:rPr kumimoji="1" lang="en-US" altLang="ko-KR" sz="1200" b="0" dirty="0">
                <a:latin typeface="+mn-lt"/>
              </a:rPr>
              <a:t>image patching scheme</a:t>
            </a:r>
            <a:r>
              <a:rPr kumimoji="1" lang="ko-KR" altLang="en-US" sz="1200" b="0" dirty="0">
                <a:latin typeface="+mn-lt"/>
              </a:rPr>
              <a:t>과 </a:t>
            </a:r>
            <a:r>
              <a:rPr kumimoji="1" lang="en-US" altLang="ko-KR" sz="1200" b="0" dirty="0">
                <a:latin typeface="+mn-lt"/>
              </a:rPr>
              <a:t>deadline</a:t>
            </a:r>
            <a:r>
              <a:rPr kumimoji="1" lang="ko-KR" altLang="en-US" sz="1200" b="0" dirty="0">
                <a:latin typeface="+mn-lt"/>
              </a:rPr>
              <a:t>을 고려한 </a:t>
            </a:r>
            <a:r>
              <a:rPr kumimoji="1" lang="en-US" altLang="ko-KR" sz="1200" b="0" dirty="0">
                <a:latin typeface="+mn-lt"/>
              </a:rPr>
              <a:t>object </a:t>
            </a:r>
            <a:r>
              <a:rPr kumimoji="1" lang="en-US" altLang="ko-KR" sz="1200" b="0" dirty="0" err="1">
                <a:latin typeface="+mn-lt"/>
              </a:rPr>
              <a:t>scalin</a:t>
            </a:r>
            <a:r>
              <a:rPr kumimoji="1" lang="ko-KR" altLang="en-US" sz="1200" b="0" dirty="0">
                <a:latin typeface="+mn-lt"/>
              </a:rPr>
              <a:t>을 바탕으로 </a:t>
            </a:r>
            <a:r>
              <a:rPr kumimoji="1" lang="en-US" altLang="ko-KR" sz="1200" b="0" dirty="0" err="1">
                <a:latin typeface="+mn-lt"/>
              </a:rPr>
              <a:t>dnn</a:t>
            </a:r>
            <a:r>
              <a:rPr kumimoji="1" lang="ko-KR" altLang="en-US" sz="1200" b="0" dirty="0">
                <a:latin typeface="+mn-lt"/>
              </a:rPr>
              <a:t>의 </a:t>
            </a:r>
            <a:r>
              <a:rPr kumimoji="1" lang="en-US" altLang="ko-KR" sz="1200" b="0" dirty="0" err="1">
                <a:latin typeface="+mn-lt"/>
              </a:rPr>
              <a:t>computatio</a:t>
            </a:r>
            <a:r>
              <a:rPr kumimoji="1" lang="ko-KR" altLang="en-US" sz="1200" b="0" dirty="0">
                <a:latin typeface="+mn-lt"/>
              </a:rPr>
              <a:t>문제를</a:t>
            </a:r>
            <a:r>
              <a:rPr kumimoji="1" lang="en-US" altLang="ko-KR" sz="1200" b="0" dirty="0">
                <a:latin typeface="+mn-lt"/>
              </a:rPr>
              <a:t> </a:t>
            </a:r>
            <a:r>
              <a:rPr kumimoji="1" lang="ko-KR" altLang="en-US" sz="1200" b="0" dirty="0">
                <a:latin typeface="+mn-lt"/>
              </a:rPr>
              <a:t>해결하고자 한다</a:t>
            </a:r>
            <a:r>
              <a:rPr kumimoji="1" lang="en-US" altLang="ko-KR" sz="1200" b="0" dirty="0">
                <a:latin typeface="+mn-lt"/>
              </a:rPr>
              <a:t>. </a:t>
            </a:r>
          </a:p>
          <a:p>
            <a:pPr marL="228600" marR="0" lvl="0" indent="-22860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en-US" altLang="ko-KR" sz="1200" b="0" dirty="0">
                <a:latin typeface="+mn-lt"/>
              </a:rPr>
              <a:t>patching </a:t>
            </a:r>
            <a:r>
              <a:rPr kumimoji="1" lang="ko-KR" altLang="en-US" sz="1200" b="0" dirty="0">
                <a:latin typeface="+mn-lt"/>
              </a:rPr>
              <a:t>기법과 </a:t>
            </a:r>
            <a:endParaRPr kumimoji="1" lang="en-US" altLang="ko-KR" sz="1200" b="0" dirty="0">
              <a:latin typeface="+mn-lt"/>
            </a:endParaRPr>
          </a:p>
          <a:p>
            <a:pPr marL="228600" marR="0" lvl="0" indent="-22860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en-US" altLang="ko-KR" sz="1200" b="0" dirty="0">
                <a:latin typeface="+mn-lt"/>
              </a:rPr>
              <a:t>image size </a:t>
            </a:r>
            <a:r>
              <a:rPr kumimoji="1" lang="ko-KR" altLang="en-US" sz="1200" b="0" dirty="0">
                <a:latin typeface="+mn-lt"/>
              </a:rPr>
              <a:t>를</a:t>
            </a:r>
            <a:r>
              <a:rPr kumimoji="1" lang="en-US" altLang="ko-KR" sz="1200" b="0" dirty="0">
                <a:latin typeface="+mn-lt"/>
              </a:rPr>
              <a:t> </a:t>
            </a:r>
            <a:r>
              <a:rPr kumimoji="1" lang="en-US" altLang="ko-KR" sz="1200" b="0" dirty="0" err="1">
                <a:latin typeface="+mn-lt"/>
              </a:rPr>
              <a:t>deadlin</a:t>
            </a:r>
            <a:r>
              <a:rPr kumimoji="1" lang="ko-KR" altLang="en-US" sz="1200" b="0" dirty="0">
                <a:latin typeface="+mn-lt"/>
              </a:rPr>
              <a:t>에 따라 결정하는 방법으로 </a:t>
            </a:r>
            <a:r>
              <a:rPr kumimoji="1" lang="en-US" altLang="ko-KR" sz="1200" b="0" dirty="0">
                <a:latin typeface="+mn-lt"/>
              </a:rPr>
              <a:t>goal</a:t>
            </a:r>
            <a:r>
              <a:rPr kumimoji="1" lang="ko-KR" altLang="en-US" sz="1200" b="0" dirty="0">
                <a:latin typeface="+mn-lt"/>
              </a:rPr>
              <a:t>을 달성하고자 한다</a:t>
            </a:r>
            <a:r>
              <a:rPr kumimoji="1" lang="en-US" altLang="ko-KR" sz="1200" b="0" dirty="0">
                <a:latin typeface="+mn-lt"/>
              </a:rPr>
              <a:t>. 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0" dirty="0">
              <a:latin typeface="+mn-lt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10748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</a:t>
            </a:r>
            <a:r>
              <a:rPr lang="en-US" altLang="ko-KR" dirty="0"/>
              <a:t>overview</a:t>
            </a:r>
            <a:r>
              <a:rPr lang="ko-KR" altLang="en-US" dirty="0"/>
              <a:t>는 다음과 같다</a:t>
            </a:r>
            <a:r>
              <a:rPr lang="en-US" altLang="ko-KR" dirty="0"/>
              <a:t>. </a:t>
            </a:r>
          </a:p>
          <a:p>
            <a:r>
              <a:rPr lang="en-US" altLang="ko-KR" dirty="0" err="1"/>
              <a:t>RoI</a:t>
            </a:r>
            <a:r>
              <a:rPr lang="ko-KR" altLang="en-US" dirty="0"/>
              <a:t>를 </a:t>
            </a:r>
            <a:r>
              <a:rPr lang="en-US" altLang="ko-KR" dirty="0"/>
              <a:t>detection</a:t>
            </a:r>
            <a:r>
              <a:rPr lang="ko-KR" altLang="en-US" dirty="0"/>
              <a:t>하는 부분과 </a:t>
            </a:r>
            <a:r>
              <a:rPr lang="en-US" altLang="ko-KR" dirty="0"/>
              <a:t>patch </a:t>
            </a:r>
            <a:r>
              <a:rPr lang="ko-KR" altLang="en-US" dirty="0"/>
              <a:t>모듈이 잇고 같은 </a:t>
            </a:r>
            <a:r>
              <a:rPr lang="en-US" altLang="ko-KR" dirty="0"/>
              <a:t>object detector</a:t>
            </a:r>
            <a:r>
              <a:rPr lang="ko-KR" altLang="en-US" dirty="0"/>
              <a:t>을 활용한다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 결과를 </a:t>
            </a:r>
            <a:r>
              <a:rPr lang="en-US" altLang="ko-KR" dirty="0"/>
              <a:t>post processing</a:t>
            </a:r>
            <a:r>
              <a:rPr lang="ko-KR" altLang="en-US" dirty="0"/>
              <a:t>하는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CEE1C-692C-4CC6-A2F1-3935922D1E6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235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570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751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182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612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455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7442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8631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991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852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452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7761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62595-2691-45CA-A9C9-B57440176AD7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48FEAB-2320-4420-9F57-C0D6FAAC7C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333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90A73214-B533-452F-8554-666DE071E9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3922814" y="5087502"/>
            <a:ext cx="1298367" cy="429085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09D70B81-8235-441B-B034-F866362B81CF}"/>
              </a:ext>
            </a:extLst>
          </p:cNvPr>
          <p:cNvGrpSpPr/>
          <p:nvPr/>
        </p:nvGrpSpPr>
        <p:grpSpPr>
          <a:xfrm>
            <a:off x="0" y="1770498"/>
            <a:ext cx="9144000" cy="2831291"/>
            <a:chOff x="0" y="1682575"/>
            <a:chExt cx="9144000" cy="2831291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1139A42-2018-48E7-94CA-8E5B7303B85A}"/>
                </a:ext>
              </a:extLst>
            </p:cNvPr>
            <p:cNvSpPr/>
            <p:nvPr/>
          </p:nvSpPr>
          <p:spPr>
            <a:xfrm>
              <a:off x="0" y="4369665"/>
              <a:ext cx="9144000" cy="144201"/>
            </a:xfrm>
            <a:prstGeom prst="rect">
              <a:avLst/>
            </a:prstGeom>
            <a:gradFill flip="none" rotWithShape="1">
              <a:gsLst>
                <a:gs pos="61000">
                  <a:srgbClr val="002060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F41A9F0-8D2F-43C3-9541-536B37B0E4FE}"/>
                </a:ext>
              </a:extLst>
            </p:cNvPr>
            <p:cNvSpPr/>
            <p:nvPr/>
          </p:nvSpPr>
          <p:spPr>
            <a:xfrm>
              <a:off x="0" y="1682575"/>
              <a:ext cx="9144000" cy="144201"/>
            </a:xfrm>
            <a:prstGeom prst="rect">
              <a:avLst/>
            </a:prstGeom>
            <a:gradFill flip="none" rotWithShape="1">
              <a:gsLst>
                <a:gs pos="61000">
                  <a:srgbClr val="002060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E4A91DB-303A-4F81-99F8-0D2A77C39D5B}"/>
              </a:ext>
            </a:extLst>
          </p:cNvPr>
          <p:cNvSpPr/>
          <p:nvPr/>
        </p:nvSpPr>
        <p:spPr>
          <a:xfrm>
            <a:off x="1113754" y="2202214"/>
            <a:ext cx="6978825" cy="1433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ko-KR" sz="6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Weekly Meeting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1A635C-1642-419F-9A80-B71C2DC7C4C4}"/>
              </a:ext>
            </a:extLst>
          </p:cNvPr>
          <p:cNvSpPr txBox="1"/>
          <p:nvPr/>
        </p:nvSpPr>
        <p:spPr>
          <a:xfrm>
            <a:off x="2286000" y="3635555"/>
            <a:ext cx="4572000" cy="498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2023.04.20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385A0FD-5E48-4E0E-9C94-D53FC4C1068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6876" y="143521"/>
            <a:ext cx="1228382" cy="2545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45F7EC6-6702-4AD9-B6D4-4B401C3A4168}"/>
              </a:ext>
            </a:extLst>
          </p:cNvPr>
          <p:cNvSpPr txBox="1"/>
          <p:nvPr/>
        </p:nvSpPr>
        <p:spPr>
          <a:xfrm>
            <a:off x="4508624" y="68172"/>
            <a:ext cx="4572000" cy="3435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Advisor : Hoon Sung Chwa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A9E7AC-451E-4B40-B0C0-4FAEDB5A95A9}"/>
              </a:ext>
            </a:extLst>
          </p:cNvPr>
          <p:cNvSpPr txBox="1"/>
          <p:nvPr/>
        </p:nvSpPr>
        <p:spPr>
          <a:xfrm>
            <a:off x="1691141" y="5735823"/>
            <a:ext cx="5761711" cy="885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Dept of Information &amp; Communication Engineering, DGIST</a:t>
            </a:r>
          </a:p>
          <a:p>
            <a:pPr algn="ctr">
              <a:lnSpc>
                <a:spcPct val="110000"/>
              </a:lnSpc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Computing Lab </a:t>
            </a:r>
          </a:p>
          <a:p>
            <a:pPr algn="ctr">
              <a:lnSpc>
                <a:spcPct val="110000"/>
              </a:lnSpc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Kang Young </a:t>
            </a:r>
            <a:r>
              <a:rPr lang="en-US" altLang="ko-KR" sz="1600" dirty="0" err="1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Eun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kye0520 @dgist.ac.kr)</a:t>
            </a:r>
          </a:p>
        </p:txBody>
      </p:sp>
    </p:spTree>
    <p:extLst>
      <p:ext uri="{BB962C8B-B14F-4D97-AF65-F5344CB8AC3E}">
        <p14:creationId xmlns:p14="http://schemas.microsoft.com/office/powerpoint/2010/main" val="2886263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그림 175" descr="차트이(가) 표시된 사진&#10;&#10;자동 생성된 설명">
            <a:extLst>
              <a:ext uri="{FF2B5EF4-FFF2-40B4-BE49-F238E27FC236}">
                <a16:creationId xmlns:a16="http://schemas.microsoft.com/office/drawing/2014/main" id="{31D164E7-5F17-4CBC-321F-24D3283514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43" y="4045314"/>
            <a:ext cx="4485442" cy="2781969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 err="1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RoI</a:t>
            </a: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Extraction Process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10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498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Merge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CDE9EC-4CBE-25E1-5798-29BCDC934DCC}"/>
              </a:ext>
            </a:extLst>
          </p:cNvPr>
          <p:cNvSpPr txBox="1"/>
          <p:nvPr/>
        </p:nvSpPr>
        <p:spPr>
          <a:xfrm>
            <a:off x="1021922" y="3332670"/>
            <a:ext cx="3092668" cy="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 of Localization Accuracy on image resizing with Execution time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909B888-D30F-5348-F032-A59C2BB125EF}"/>
              </a:ext>
            </a:extLst>
          </p:cNvPr>
          <p:cNvSpPr txBox="1"/>
          <p:nvPr/>
        </p:nvSpPr>
        <p:spPr>
          <a:xfrm>
            <a:off x="1581707" y="1529212"/>
            <a:ext cx="11096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>
                <a:latin typeface="times" panose="02020603050405020304" pitchFamily="18" charset="0"/>
                <a:cs typeface="times" panose="02020603050405020304" pitchFamily="18" charset="0"/>
              </a:rPr>
              <a:t>Image Merge</a:t>
            </a:r>
            <a:endParaRPr lang="ko-KR" altLang="en-US" sz="135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B7B7F68C-3002-BEA8-C3D8-7FEC4C982BFC}"/>
              </a:ext>
            </a:extLst>
          </p:cNvPr>
          <p:cNvSpPr/>
          <p:nvPr/>
        </p:nvSpPr>
        <p:spPr>
          <a:xfrm>
            <a:off x="1870198" y="2217919"/>
            <a:ext cx="266341" cy="22756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1</a:t>
            </a:r>
            <a:endParaRPr lang="ko-KR" altLang="en-US" sz="1350" dirty="0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2B8A8B8-2A2C-1CC2-CA91-64130428F809}"/>
              </a:ext>
            </a:extLst>
          </p:cNvPr>
          <p:cNvSpPr/>
          <p:nvPr/>
        </p:nvSpPr>
        <p:spPr>
          <a:xfrm>
            <a:off x="2129157" y="2217919"/>
            <a:ext cx="266341" cy="227560"/>
          </a:xfrm>
          <a:prstGeom prst="rect">
            <a:avLst/>
          </a:prstGeom>
          <a:solidFill>
            <a:srgbClr val="79CC5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2</a:t>
            </a:r>
            <a:endParaRPr lang="ko-KR" altLang="en-US" sz="1350" dirty="0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767CC767-D1AC-A49C-3D8C-53F23123B0A4}"/>
              </a:ext>
            </a:extLst>
          </p:cNvPr>
          <p:cNvSpPr/>
          <p:nvPr/>
        </p:nvSpPr>
        <p:spPr>
          <a:xfrm>
            <a:off x="1870198" y="2448476"/>
            <a:ext cx="266341" cy="224411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3</a:t>
            </a:r>
            <a:endParaRPr lang="ko-KR" altLang="en-US" sz="135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BC215F39-3AF2-E81F-4DE6-191CA7C548EF}"/>
              </a:ext>
            </a:extLst>
          </p:cNvPr>
          <p:cNvSpPr/>
          <p:nvPr/>
        </p:nvSpPr>
        <p:spPr>
          <a:xfrm>
            <a:off x="2128809" y="2445327"/>
            <a:ext cx="266341" cy="22756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4</a:t>
            </a:r>
            <a:endParaRPr lang="ko-KR" altLang="en-US" sz="1350" dirty="0"/>
          </a:p>
        </p:txBody>
      </p: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FB1BBCD7-584A-9C48-41CE-E467CA500D75}"/>
              </a:ext>
            </a:extLst>
          </p:cNvPr>
          <p:cNvCxnSpPr>
            <a:cxnSpLocks/>
          </p:cNvCxnSpPr>
          <p:nvPr/>
        </p:nvCxnSpPr>
        <p:spPr>
          <a:xfrm>
            <a:off x="2936823" y="2486949"/>
            <a:ext cx="1960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3" name="Group 11">
            <a:extLst>
              <a:ext uri="{FF2B5EF4-FFF2-40B4-BE49-F238E27FC236}">
                <a16:creationId xmlns:a16="http://schemas.microsoft.com/office/drawing/2014/main" id="{E2492CE8-A3A0-6267-324B-DF548A603DD6}"/>
              </a:ext>
            </a:extLst>
          </p:cNvPr>
          <p:cNvGrpSpPr/>
          <p:nvPr/>
        </p:nvGrpSpPr>
        <p:grpSpPr>
          <a:xfrm>
            <a:off x="3542161" y="2048006"/>
            <a:ext cx="1184822" cy="886410"/>
            <a:chOff x="1493021" y="2421413"/>
            <a:chExt cx="1732416" cy="1323416"/>
          </a:xfrm>
        </p:grpSpPr>
        <p:cxnSp>
          <p:nvCxnSpPr>
            <p:cNvPr id="84" name="Straight Connector 12">
              <a:extLst>
                <a:ext uri="{FF2B5EF4-FFF2-40B4-BE49-F238E27FC236}">
                  <a16:creationId xmlns:a16="http://schemas.microsoft.com/office/drawing/2014/main" id="{A0496FBC-FC50-DA28-43BA-D2DA25818CAD}"/>
                </a:ext>
              </a:extLst>
            </p:cNvPr>
            <p:cNvCxnSpPr>
              <a:cxnSpLocks/>
              <a:stCxn id="96" idx="6"/>
              <a:endCxn id="108" idx="2"/>
            </p:cNvCxnSpPr>
            <p:nvPr/>
          </p:nvCxnSpPr>
          <p:spPr>
            <a:xfrm>
              <a:off x="1778379" y="2567609"/>
              <a:ext cx="219538" cy="157175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85" name="Straight Connector 13">
              <a:extLst>
                <a:ext uri="{FF2B5EF4-FFF2-40B4-BE49-F238E27FC236}">
                  <a16:creationId xmlns:a16="http://schemas.microsoft.com/office/drawing/2014/main" id="{92A63676-7D41-ED19-9ACE-B8220CBBB25A}"/>
                </a:ext>
              </a:extLst>
            </p:cNvPr>
            <p:cNvCxnSpPr>
              <a:cxnSpLocks/>
              <a:stCxn id="96" idx="6"/>
              <a:endCxn id="109" idx="2"/>
            </p:cNvCxnSpPr>
            <p:nvPr/>
          </p:nvCxnSpPr>
          <p:spPr>
            <a:xfrm>
              <a:off x="1778379" y="2567609"/>
              <a:ext cx="224314" cy="500130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86" name="Straight Connector 14">
              <a:extLst>
                <a:ext uri="{FF2B5EF4-FFF2-40B4-BE49-F238E27FC236}">
                  <a16:creationId xmlns:a16="http://schemas.microsoft.com/office/drawing/2014/main" id="{F1CF4FA4-E201-30E3-CFC4-8C687D4F0F6A}"/>
                </a:ext>
              </a:extLst>
            </p:cNvPr>
            <p:cNvCxnSpPr>
              <a:cxnSpLocks/>
              <a:stCxn id="96" idx="6"/>
              <a:endCxn id="110" idx="2"/>
            </p:cNvCxnSpPr>
            <p:nvPr/>
          </p:nvCxnSpPr>
          <p:spPr>
            <a:xfrm>
              <a:off x="1778379" y="2567609"/>
              <a:ext cx="223238" cy="848406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87" name="Straight Connector 15">
              <a:extLst>
                <a:ext uri="{FF2B5EF4-FFF2-40B4-BE49-F238E27FC236}">
                  <a16:creationId xmlns:a16="http://schemas.microsoft.com/office/drawing/2014/main" id="{9F8A4A06-C0D1-1CF2-9D8D-0AAAF24E5072}"/>
                </a:ext>
              </a:extLst>
            </p:cNvPr>
            <p:cNvCxnSpPr>
              <a:cxnSpLocks/>
              <a:stCxn id="97" idx="6"/>
              <a:endCxn id="108" idx="2"/>
            </p:cNvCxnSpPr>
            <p:nvPr/>
          </p:nvCxnSpPr>
          <p:spPr>
            <a:xfrm flipV="1">
              <a:off x="1775331" y="2724784"/>
              <a:ext cx="222586" cy="186902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88" name="Straight Connector 16">
              <a:extLst>
                <a:ext uri="{FF2B5EF4-FFF2-40B4-BE49-F238E27FC236}">
                  <a16:creationId xmlns:a16="http://schemas.microsoft.com/office/drawing/2014/main" id="{268E7201-85DB-A26D-F731-3A182CC9E28B}"/>
                </a:ext>
              </a:extLst>
            </p:cNvPr>
            <p:cNvCxnSpPr>
              <a:cxnSpLocks/>
              <a:stCxn id="97" idx="6"/>
              <a:endCxn id="109" idx="2"/>
            </p:cNvCxnSpPr>
            <p:nvPr/>
          </p:nvCxnSpPr>
          <p:spPr>
            <a:xfrm>
              <a:off x="1775331" y="2911686"/>
              <a:ext cx="227362" cy="156053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89" name="Straight Connector 17">
              <a:extLst>
                <a:ext uri="{FF2B5EF4-FFF2-40B4-BE49-F238E27FC236}">
                  <a16:creationId xmlns:a16="http://schemas.microsoft.com/office/drawing/2014/main" id="{27248AB7-8693-A255-55AB-679BEB38ECDB}"/>
                </a:ext>
              </a:extLst>
            </p:cNvPr>
            <p:cNvCxnSpPr>
              <a:cxnSpLocks/>
              <a:stCxn id="97" idx="6"/>
              <a:endCxn id="110" idx="2"/>
            </p:cNvCxnSpPr>
            <p:nvPr/>
          </p:nvCxnSpPr>
          <p:spPr>
            <a:xfrm>
              <a:off x="1775331" y="2911686"/>
              <a:ext cx="226286" cy="504329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90" name="Straight Connector 18">
              <a:extLst>
                <a:ext uri="{FF2B5EF4-FFF2-40B4-BE49-F238E27FC236}">
                  <a16:creationId xmlns:a16="http://schemas.microsoft.com/office/drawing/2014/main" id="{EFBF8D2E-8D73-1462-DEA0-AF1863366D0D}"/>
                </a:ext>
              </a:extLst>
            </p:cNvPr>
            <p:cNvCxnSpPr>
              <a:cxnSpLocks/>
              <a:stCxn id="98" idx="6"/>
              <a:endCxn id="108" idx="2"/>
            </p:cNvCxnSpPr>
            <p:nvPr/>
          </p:nvCxnSpPr>
          <p:spPr>
            <a:xfrm flipV="1">
              <a:off x="1775331" y="2724784"/>
              <a:ext cx="222586" cy="528680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91" name="Straight Connector 19">
              <a:extLst>
                <a:ext uri="{FF2B5EF4-FFF2-40B4-BE49-F238E27FC236}">
                  <a16:creationId xmlns:a16="http://schemas.microsoft.com/office/drawing/2014/main" id="{A0A54AC1-C4BD-8E90-5D45-E10DCBB7B3F9}"/>
                </a:ext>
              </a:extLst>
            </p:cNvPr>
            <p:cNvCxnSpPr>
              <a:cxnSpLocks/>
              <a:stCxn id="98" idx="6"/>
              <a:endCxn id="109" idx="2"/>
            </p:cNvCxnSpPr>
            <p:nvPr/>
          </p:nvCxnSpPr>
          <p:spPr>
            <a:xfrm flipV="1">
              <a:off x="1775331" y="3067739"/>
              <a:ext cx="227362" cy="185725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92" name="Straight Connector 21">
              <a:extLst>
                <a:ext uri="{FF2B5EF4-FFF2-40B4-BE49-F238E27FC236}">
                  <a16:creationId xmlns:a16="http://schemas.microsoft.com/office/drawing/2014/main" id="{98EB3BDB-CEEB-AE76-B7C9-21BBF383510F}"/>
                </a:ext>
              </a:extLst>
            </p:cNvPr>
            <p:cNvCxnSpPr>
              <a:cxnSpLocks/>
              <a:stCxn id="98" idx="6"/>
              <a:endCxn id="110" idx="2"/>
            </p:cNvCxnSpPr>
            <p:nvPr/>
          </p:nvCxnSpPr>
          <p:spPr>
            <a:xfrm>
              <a:off x="1775331" y="3253464"/>
              <a:ext cx="226286" cy="162551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93" name="Straight Connector 22">
              <a:extLst>
                <a:ext uri="{FF2B5EF4-FFF2-40B4-BE49-F238E27FC236}">
                  <a16:creationId xmlns:a16="http://schemas.microsoft.com/office/drawing/2014/main" id="{2B1D42D3-F30C-E38D-F492-299D2A5B8284}"/>
                </a:ext>
              </a:extLst>
            </p:cNvPr>
            <p:cNvCxnSpPr>
              <a:cxnSpLocks/>
              <a:stCxn id="99" idx="6"/>
              <a:endCxn id="108" idx="2"/>
            </p:cNvCxnSpPr>
            <p:nvPr/>
          </p:nvCxnSpPr>
          <p:spPr>
            <a:xfrm flipV="1">
              <a:off x="1775331" y="2724784"/>
              <a:ext cx="222586" cy="873849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94" name="Straight Connector 23">
              <a:extLst>
                <a:ext uri="{FF2B5EF4-FFF2-40B4-BE49-F238E27FC236}">
                  <a16:creationId xmlns:a16="http://schemas.microsoft.com/office/drawing/2014/main" id="{FCA93B8B-25FA-914B-6322-AEB59E375F10}"/>
                </a:ext>
              </a:extLst>
            </p:cNvPr>
            <p:cNvCxnSpPr>
              <a:cxnSpLocks/>
              <a:stCxn id="99" idx="6"/>
              <a:endCxn id="109" idx="2"/>
            </p:cNvCxnSpPr>
            <p:nvPr/>
          </p:nvCxnSpPr>
          <p:spPr>
            <a:xfrm flipV="1">
              <a:off x="1775331" y="3067739"/>
              <a:ext cx="227362" cy="530894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95" name="Straight Connector 24">
              <a:extLst>
                <a:ext uri="{FF2B5EF4-FFF2-40B4-BE49-F238E27FC236}">
                  <a16:creationId xmlns:a16="http://schemas.microsoft.com/office/drawing/2014/main" id="{4097ED00-0E7B-C9FC-5A92-264C61DDD02A}"/>
                </a:ext>
              </a:extLst>
            </p:cNvPr>
            <p:cNvCxnSpPr>
              <a:cxnSpLocks/>
              <a:stCxn id="99" idx="6"/>
              <a:endCxn id="110" idx="2"/>
            </p:cNvCxnSpPr>
            <p:nvPr/>
          </p:nvCxnSpPr>
          <p:spPr>
            <a:xfrm flipV="1">
              <a:off x="1775331" y="3416015"/>
              <a:ext cx="226286" cy="182618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sp>
          <p:nvSpPr>
            <p:cNvPr id="96" name="Oval 25">
              <a:extLst>
                <a:ext uri="{FF2B5EF4-FFF2-40B4-BE49-F238E27FC236}">
                  <a16:creationId xmlns:a16="http://schemas.microsoft.com/office/drawing/2014/main" id="{2C68FCA7-6A11-17A2-3289-A8E6F0C33D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96069" y="2421413"/>
              <a:ext cx="282310" cy="292392"/>
            </a:xfrm>
            <a:prstGeom prst="ellipse">
              <a:avLst/>
            </a:prstGeom>
            <a:solidFill>
              <a:srgbClr val="FFFFFF">
                <a:lumMod val="95000"/>
              </a:srgb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97" name="Oval 26">
              <a:extLst>
                <a:ext uri="{FF2B5EF4-FFF2-40B4-BE49-F238E27FC236}">
                  <a16:creationId xmlns:a16="http://schemas.microsoft.com/office/drawing/2014/main" id="{02C1C990-A917-A489-04F7-B8A555B0E62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93021" y="2765490"/>
              <a:ext cx="282310" cy="292392"/>
            </a:xfrm>
            <a:prstGeom prst="ellipse">
              <a:avLst/>
            </a:prstGeom>
            <a:solidFill>
              <a:srgbClr val="FFFFFF">
                <a:lumMod val="95000"/>
              </a:srgb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98" name="Oval 27">
              <a:extLst>
                <a:ext uri="{FF2B5EF4-FFF2-40B4-BE49-F238E27FC236}">
                  <a16:creationId xmlns:a16="http://schemas.microsoft.com/office/drawing/2014/main" id="{D216E335-3627-36AC-1EA4-D80461F35B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93021" y="3107268"/>
              <a:ext cx="282310" cy="292392"/>
            </a:xfrm>
            <a:prstGeom prst="ellipse">
              <a:avLst/>
            </a:prstGeom>
            <a:solidFill>
              <a:srgbClr val="FFFFFF">
                <a:lumMod val="95000"/>
              </a:srgb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99" name="Oval 28">
              <a:extLst>
                <a:ext uri="{FF2B5EF4-FFF2-40B4-BE49-F238E27FC236}">
                  <a16:creationId xmlns:a16="http://schemas.microsoft.com/office/drawing/2014/main" id="{69BA18A3-79D0-2376-F293-C0D39A1C3D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93021" y="3452437"/>
              <a:ext cx="282310" cy="292392"/>
            </a:xfrm>
            <a:prstGeom prst="ellipse">
              <a:avLst/>
            </a:prstGeom>
            <a:solidFill>
              <a:srgbClr val="FFFFFF">
                <a:lumMod val="95000"/>
              </a:srgb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cxnSp>
          <p:nvCxnSpPr>
            <p:cNvPr id="100" name="Straight Connector 29">
              <a:extLst>
                <a:ext uri="{FF2B5EF4-FFF2-40B4-BE49-F238E27FC236}">
                  <a16:creationId xmlns:a16="http://schemas.microsoft.com/office/drawing/2014/main" id="{04F8D8CB-B57C-4B29-04DD-36185298AB3B}"/>
                </a:ext>
              </a:extLst>
            </p:cNvPr>
            <p:cNvCxnSpPr>
              <a:cxnSpLocks/>
              <a:stCxn id="108" idx="6"/>
              <a:endCxn id="106" idx="2"/>
            </p:cNvCxnSpPr>
            <p:nvPr/>
          </p:nvCxnSpPr>
          <p:spPr>
            <a:xfrm flipV="1">
              <a:off x="2280221" y="2723776"/>
              <a:ext cx="214940" cy="1008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01" name="Straight Connector 30">
              <a:extLst>
                <a:ext uri="{FF2B5EF4-FFF2-40B4-BE49-F238E27FC236}">
                  <a16:creationId xmlns:a16="http://schemas.microsoft.com/office/drawing/2014/main" id="{A26E1F6D-5A23-3861-279F-DA5298828D5D}"/>
                </a:ext>
              </a:extLst>
            </p:cNvPr>
            <p:cNvCxnSpPr>
              <a:cxnSpLocks/>
              <a:stCxn id="108" idx="6"/>
              <a:endCxn id="107" idx="2"/>
            </p:cNvCxnSpPr>
            <p:nvPr/>
          </p:nvCxnSpPr>
          <p:spPr>
            <a:xfrm>
              <a:off x="2280221" y="2724784"/>
              <a:ext cx="218641" cy="692107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02" name="Straight Connector 31">
              <a:extLst>
                <a:ext uri="{FF2B5EF4-FFF2-40B4-BE49-F238E27FC236}">
                  <a16:creationId xmlns:a16="http://schemas.microsoft.com/office/drawing/2014/main" id="{6BEAE8AF-6382-CD92-E092-C06E7284613E}"/>
                </a:ext>
              </a:extLst>
            </p:cNvPr>
            <p:cNvCxnSpPr>
              <a:cxnSpLocks/>
              <a:stCxn id="109" idx="6"/>
              <a:endCxn id="106" idx="2"/>
            </p:cNvCxnSpPr>
            <p:nvPr/>
          </p:nvCxnSpPr>
          <p:spPr>
            <a:xfrm flipV="1">
              <a:off x="2284997" y="2723776"/>
              <a:ext cx="210164" cy="343963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03" name="Straight Connector 32">
              <a:extLst>
                <a:ext uri="{FF2B5EF4-FFF2-40B4-BE49-F238E27FC236}">
                  <a16:creationId xmlns:a16="http://schemas.microsoft.com/office/drawing/2014/main" id="{EEA6F3B0-3866-12F5-0F2A-621334B22DDD}"/>
                </a:ext>
              </a:extLst>
            </p:cNvPr>
            <p:cNvCxnSpPr>
              <a:cxnSpLocks/>
              <a:stCxn id="109" idx="6"/>
              <a:endCxn id="107" idx="2"/>
            </p:cNvCxnSpPr>
            <p:nvPr/>
          </p:nvCxnSpPr>
          <p:spPr>
            <a:xfrm>
              <a:off x="2284997" y="3067739"/>
              <a:ext cx="213865" cy="349152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04" name="Straight Connector 33">
              <a:extLst>
                <a:ext uri="{FF2B5EF4-FFF2-40B4-BE49-F238E27FC236}">
                  <a16:creationId xmlns:a16="http://schemas.microsoft.com/office/drawing/2014/main" id="{062758DB-9F67-CE20-79F8-915583BF9BD1}"/>
                </a:ext>
              </a:extLst>
            </p:cNvPr>
            <p:cNvCxnSpPr>
              <a:cxnSpLocks/>
              <a:stCxn id="110" idx="6"/>
              <a:endCxn id="106" idx="2"/>
            </p:cNvCxnSpPr>
            <p:nvPr/>
          </p:nvCxnSpPr>
          <p:spPr>
            <a:xfrm flipV="1">
              <a:off x="2283921" y="2723776"/>
              <a:ext cx="211240" cy="692239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05" name="Straight Connector 34">
              <a:extLst>
                <a:ext uri="{FF2B5EF4-FFF2-40B4-BE49-F238E27FC236}">
                  <a16:creationId xmlns:a16="http://schemas.microsoft.com/office/drawing/2014/main" id="{4886818C-A935-086A-4A25-5AC13DD746F9}"/>
                </a:ext>
              </a:extLst>
            </p:cNvPr>
            <p:cNvCxnSpPr>
              <a:cxnSpLocks/>
              <a:stCxn id="110" idx="6"/>
              <a:endCxn id="107" idx="2"/>
            </p:cNvCxnSpPr>
            <p:nvPr/>
          </p:nvCxnSpPr>
          <p:spPr>
            <a:xfrm>
              <a:off x="2283921" y="3416015"/>
              <a:ext cx="214941" cy="876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sp>
          <p:nvSpPr>
            <p:cNvPr id="106" name="Oval 35">
              <a:extLst>
                <a:ext uri="{FF2B5EF4-FFF2-40B4-BE49-F238E27FC236}">
                  <a16:creationId xmlns:a16="http://schemas.microsoft.com/office/drawing/2014/main" id="{0DE0423B-BA3A-B06D-B65D-F3C5D5748A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95161" y="2577579"/>
              <a:ext cx="282304" cy="29239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107" name="Oval 36">
              <a:extLst>
                <a:ext uri="{FF2B5EF4-FFF2-40B4-BE49-F238E27FC236}">
                  <a16:creationId xmlns:a16="http://schemas.microsoft.com/office/drawing/2014/main" id="{ECCFBEA1-8064-D932-405E-AB410EA128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98862" y="3270694"/>
              <a:ext cx="282304" cy="29239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108" name="Oval 37">
              <a:extLst>
                <a:ext uri="{FF2B5EF4-FFF2-40B4-BE49-F238E27FC236}">
                  <a16:creationId xmlns:a16="http://schemas.microsoft.com/office/drawing/2014/main" id="{C8AF0EFD-2C36-41E7-15C5-2E4F9E237C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7917" y="2578587"/>
              <a:ext cx="282304" cy="292393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 dirty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109" name="Oval 38">
              <a:extLst>
                <a:ext uri="{FF2B5EF4-FFF2-40B4-BE49-F238E27FC236}">
                  <a16:creationId xmlns:a16="http://schemas.microsoft.com/office/drawing/2014/main" id="{D222DE91-7954-35A1-EACF-9661A2AAFC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02693" y="2921542"/>
              <a:ext cx="282304" cy="292393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110" name="Oval 39">
              <a:extLst>
                <a:ext uri="{FF2B5EF4-FFF2-40B4-BE49-F238E27FC236}">
                  <a16:creationId xmlns:a16="http://schemas.microsoft.com/office/drawing/2014/main" id="{3E2475A0-CB52-E319-8DA2-E5057AF913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01617" y="3269818"/>
              <a:ext cx="282304" cy="292393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111" name="Oval 40">
              <a:extLst>
                <a:ext uri="{FF2B5EF4-FFF2-40B4-BE49-F238E27FC236}">
                  <a16:creationId xmlns:a16="http://schemas.microsoft.com/office/drawing/2014/main" id="{B438634E-95A4-13DC-8F0C-B564592735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96552" y="2923500"/>
              <a:ext cx="282304" cy="29239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 dirty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cxnSp>
          <p:nvCxnSpPr>
            <p:cNvPr id="112" name="Straight Connector 41">
              <a:extLst>
                <a:ext uri="{FF2B5EF4-FFF2-40B4-BE49-F238E27FC236}">
                  <a16:creationId xmlns:a16="http://schemas.microsoft.com/office/drawing/2014/main" id="{53275D85-5DA9-33AE-9506-EE6ECCE460D5}"/>
                </a:ext>
              </a:extLst>
            </p:cNvPr>
            <p:cNvCxnSpPr>
              <a:cxnSpLocks/>
              <a:stCxn id="108" idx="6"/>
              <a:endCxn id="111" idx="2"/>
            </p:cNvCxnSpPr>
            <p:nvPr/>
          </p:nvCxnSpPr>
          <p:spPr>
            <a:xfrm>
              <a:off x="2280221" y="2724784"/>
              <a:ext cx="216331" cy="344913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13" name="Straight Connector 42">
              <a:extLst>
                <a:ext uri="{FF2B5EF4-FFF2-40B4-BE49-F238E27FC236}">
                  <a16:creationId xmlns:a16="http://schemas.microsoft.com/office/drawing/2014/main" id="{9B7D199A-EB47-EA2B-D61C-3CEBDEBE6524}"/>
                </a:ext>
              </a:extLst>
            </p:cNvPr>
            <p:cNvCxnSpPr>
              <a:cxnSpLocks/>
              <a:stCxn id="109" idx="6"/>
              <a:endCxn id="111" idx="2"/>
            </p:cNvCxnSpPr>
            <p:nvPr/>
          </p:nvCxnSpPr>
          <p:spPr>
            <a:xfrm>
              <a:off x="2284997" y="3067739"/>
              <a:ext cx="211555" cy="1958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14" name="Straight Connector 43">
              <a:extLst>
                <a:ext uri="{FF2B5EF4-FFF2-40B4-BE49-F238E27FC236}">
                  <a16:creationId xmlns:a16="http://schemas.microsoft.com/office/drawing/2014/main" id="{E8219A7B-D218-A888-0C38-E739A3DAA0F0}"/>
                </a:ext>
              </a:extLst>
            </p:cNvPr>
            <p:cNvCxnSpPr>
              <a:cxnSpLocks/>
              <a:stCxn id="110" idx="6"/>
              <a:endCxn id="111" idx="2"/>
            </p:cNvCxnSpPr>
            <p:nvPr/>
          </p:nvCxnSpPr>
          <p:spPr>
            <a:xfrm flipV="1">
              <a:off x="2283921" y="3069697"/>
              <a:ext cx="212631" cy="346318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sp>
          <p:nvSpPr>
            <p:cNvPr id="115" name="Oval 44">
              <a:extLst>
                <a:ext uri="{FF2B5EF4-FFF2-40B4-BE49-F238E27FC236}">
                  <a16:creationId xmlns:a16="http://schemas.microsoft.com/office/drawing/2014/main" id="{0A9EB4B6-4F64-2B21-9CA8-D6E9C87104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41742" y="2730365"/>
              <a:ext cx="282304" cy="292393"/>
            </a:xfrm>
            <a:prstGeom prst="ellipse">
              <a:avLst/>
            </a:prstGeom>
            <a:noFill/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116" name="Oval 45">
              <a:extLst>
                <a:ext uri="{FF2B5EF4-FFF2-40B4-BE49-F238E27FC236}">
                  <a16:creationId xmlns:a16="http://schemas.microsoft.com/office/drawing/2014/main" id="{317E0C4A-666C-4D22-C42F-6904FC632B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43133" y="3078557"/>
              <a:ext cx="282304" cy="292393"/>
            </a:xfrm>
            <a:prstGeom prst="ellipse">
              <a:avLst/>
            </a:prstGeom>
            <a:noFill/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cxnSp>
          <p:nvCxnSpPr>
            <p:cNvPr id="117" name="Straight Connector 46">
              <a:extLst>
                <a:ext uri="{FF2B5EF4-FFF2-40B4-BE49-F238E27FC236}">
                  <a16:creationId xmlns:a16="http://schemas.microsoft.com/office/drawing/2014/main" id="{BF3E1174-F889-BBD4-C637-59D0D362E0E2}"/>
                </a:ext>
              </a:extLst>
            </p:cNvPr>
            <p:cNvCxnSpPr>
              <a:cxnSpLocks/>
              <a:stCxn id="106" idx="6"/>
              <a:endCxn id="115" idx="2"/>
            </p:cNvCxnSpPr>
            <p:nvPr/>
          </p:nvCxnSpPr>
          <p:spPr>
            <a:xfrm>
              <a:off x="2777465" y="2723776"/>
              <a:ext cx="164277" cy="152786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18" name="Straight Connector 47">
              <a:extLst>
                <a:ext uri="{FF2B5EF4-FFF2-40B4-BE49-F238E27FC236}">
                  <a16:creationId xmlns:a16="http://schemas.microsoft.com/office/drawing/2014/main" id="{7F0B9167-D1D4-887E-D518-35641E7789D9}"/>
                </a:ext>
              </a:extLst>
            </p:cNvPr>
            <p:cNvCxnSpPr>
              <a:cxnSpLocks/>
              <a:stCxn id="111" idx="6"/>
              <a:endCxn id="115" idx="2"/>
            </p:cNvCxnSpPr>
            <p:nvPr/>
          </p:nvCxnSpPr>
          <p:spPr>
            <a:xfrm flipV="1">
              <a:off x="2778856" y="2876562"/>
              <a:ext cx="162886" cy="193135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19" name="Straight Connector 48">
              <a:extLst>
                <a:ext uri="{FF2B5EF4-FFF2-40B4-BE49-F238E27FC236}">
                  <a16:creationId xmlns:a16="http://schemas.microsoft.com/office/drawing/2014/main" id="{C80D2FDF-DD32-EB42-297D-A197E8C6A35E}"/>
                </a:ext>
              </a:extLst>
            </p:cNvPr>
            <p:cNvCxnSpPr>
              <a:cxnSpLocks/>
              <a:stCxn id="107" idx="6"/>
              <a:endCxn id="115" idx="2"/>
            </p:cNvCxnSpPr>
            <p:nvPr/>
          </p:nvCxnSpPr>
          <p:spPr>
            <a:xfrm flipV="1">
              <a:off x="2781166" y="2876562"/>
              <a:ext cx="160576" cy="540329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20" name="Straight Connector 49">
              <a:extLst>
                <a:ext uri="{FF2B5EF4-FFF2-40B4-BE49-F238E27FC236}">
                  <a16:creationId xmlns:a16="http://schemas.microsoft.com/office/drawing/2014/main" id="{B7E39C7B-0154-2953-801A-17E82EFB9FDB}"/>
                </a:ext>
              </a:extLst>
            </p:cNvPr>
            <p:cNvCxnSpPr>
              <a:cxnSpLocks/>
              <a:stCxn id="106" idx="6"/>
              <a:endCxn id="116" idx="2"/>
            </p:cNvCxnSpPr>
            <p:nvPr/>
          </p:nvCxnSpPr>
          <p:spPr>
            <a:xfrm>
              <a:off x="2777465" y="2723776"/>
              <a:ext cx="165668" cy="500978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21" name="Straight Connector 50">
              <a:extLst>
                <a:ext uri="{FF2B5EF4-FFF2-40B4-BE49-F238E27FC236}">
                  <a16:creationId xmlns:a16="http://schemas.microsoft.com/office/drawing/2014/main" id="{BF53BAE2-C651-BE48-ED32-8963ED636CEB}"/>
                </a:ext>
              </a:extLst>
            </p:cNvPr>
            <p:cNvCxnSpPr>
              <a:cxnSpLocks/>
              <a:stCxn id="111" idx="6"/>
              <a:endCxn id="116" idx="2"/>
            </p:cNvCxnSpPr>
            <p:nvPr/>
          </p:nvCxnSpPr>
          <p:spPr>
            <a:xfrm>
              <a:off x="2778856" y="3069697"/>
              <a:ext cx="164277" cy="155057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22" name="Straight Connector 51">
              <a:extLst>
                <a:ext uri="{FF2B5EF4-FFF2-40B4-BE49-F238E27FC236}">
                  <a16:creationId xmlns:a16="http://schemas.microsoft.com/office/drawing/2014/main" id="{2EEFF971-3311-1E2B-1FA0-A21A9B6354D7}"/>
                </a:ext>
              </a:extLst>
            </p:cNvPr>
            <p:cNvCxnSpPr>
              <a:cxnSpLocks/>
              <a:stCxn id="107" idx="6"/>
              <a:endCxn id="116" idx="2"/>
            </p:cNvCxnSpPr>
            <p:nvPr/>
          </p:nvCxnSpPr>
          <p:spPr>
            <a:xfrm flipV="1">
              <a:off x="2781166" y="3224754"/>
              <a:ext cx="161967" cy="192137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3E4B4D4E-A635-6E11-1E10-DEAD7B402E7B}"/>
              </a:ext>
            </a:extLst>
          </p:cNvPr>
          <p:cNvSpPr txBox="1"/>
          <p:nvPr/>
        </p:nvSpPr>
        <p:spPr>
          <a:xfrm>
            <a:off x="3476017" y="1554520"/>
            <a:ext cx="132921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>
                <a:latin typeface="times" panose="02020603050405020304" pitchFamily="18" charset="0"/>
                <a:cs typeface="times" panose="02020603050405020304" pitchFamily="18" charset="0"/>
              </a:rPr>
              <a:t>Object Detector </a:t>
            </a:r>
            <a:endParaRPr lang="ko-KR" altLang="en-US" sz="135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124" name="직선 화살표 연결선 123">
            <a:extLst>
              <a:ext uri="{FF2B5EF4-FFF2-40B4-BE49-F238E27FC236}">
                <a16:creationId xmlns:a16="http://schemas.microsoft.com/office/drawing/2014/main" id="{E079E38D-B21B-714B-27AD-45ACD665F4BE}"/>
              </a:ext>
            </a:extLst>
          </p:cNvPr>
          <p:cNvCxnSpPr>
            <a:cxnSpLocks/>
          </p:cNvCxnSpPr>
          <p:nvPr/>
        </p:nvCxnSpPr>
        <p:spPr>
          <a:xfrm>
            <a:off x="5086761" y="2481004"/>
            <a:ext cx="1960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6CC29597-CF56-27B2-7933-1AA9F530D024}"/>
              </a:ext>
            </a:extLst>
          </p:cNvPr>
          <p:cNvSpPr txBox="1"/>
          <p:nvPr/>
        </p:nvSpPr>
        <p:spPr>
          <a:xfrm>
            <a:off x="5890111" y="1537930"/>
            <a:ext cx="99738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 err="1">
                <a:latin typeface="times" panose="02020603050405020304" pitchFamily="18" charset="0"/>
                <a:cs typeface="times" panose="02020603050405020304" pitchFamily="18" charset="0"/>
              </a:rPr>
              <a:t>RoI</a:t>
            </a:r>
            <a:r>
              <a:rPr lang="en-US" altLang="ko-KR" sz="1350" dirty="0">
                <a:latin typeface="times" panose="02020603050405020304" pitchFamily="18" charset="0"/>
                <a:cs typeface="times" panose="02020603050405020304" pitchFamily="18" charset="0"/>
              </a:rPr>
              <a:t> Results</a:t>
            </a:r>
            <a:endParaRPr lang="ko-KR" altLang="en-US" sz="135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41985768-0477-640D-0689-11E09337392D}"/>
              </a:ext>
            </a:extLst>
          </p:cNvPr>
          <p:cNvSpPr/>
          <p:nvPr/>
        </p:nvSpPr>
        <p:spPr>
          <a:xfrm>
            <a:off x="5559310" y="1875666"/>
            <a:ext cx="768182" cy="643626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B94E7AD4-DAEA-7DF4-7F24-EB7B7ECD3B4D}"/>
              </a:ext>
            </a:extLst>
          </p:cNvPr>
          <p:cNvSpPr/>
          <p:nvPr/>
        </p:nvSpPr>
        <p:spPr>
          <a:xfrm>
            <a:off x="6321485" y="1876616"/>
            <a:ext cx="790443" cy="643626"/>
          </a:xfrm>
          <a:prstGeom prst="rect">
            <a:avLst/>
          </a:prstGeom>
          <a:solidFill>
            <a:srgbClr val="79CC5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2108C7F2-DD48-E036-B1D2-8CA96769FDF4}"/>
              </a:ext>
            </a:extLst>
          </p:cNvPr>
          <p:cNvSpPr/>
          <p:nvPr/>
        </p:nvSpPr>
        <p:spPr>
          <a:xfrm>
            <a:off x="5559310" y="2514414"/>
            <a:ext cx="774584" cy="634719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AEAC1CDD-3AD4-EB99-24DE-CBD6E39B0ABB}"/>
              </a:ext>
            </a:extLst>
          </p:cNvPr>
          <p:cNvSpPr/>
          <p:nvPr/>
        </p:nvSpPr>
        <p:spPr>
          <a:xfrm>
            <a:off x="6327492" y="2505507"/>
            <a:ext cx="784437" cy="643626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1BB52642-C04C-426D-F3D8-0D615F5FC28B}"/>
              </a:ext>
            </a:extLst>
          </p:cNvPr>
          <p:cNvSpPr/>
          <p:nvPr/>
        </p:nvSpPr>
        <p:spPr>
          <a:xfrm>
            <a:off x="6836613" y="2630902"/>
            <a:ext cx="178578" cy="390817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128D26CE-9C1D-EBBA-20A0-B24120AC7FFD}"/>
              </a:ext>
            </a:extLst>
          </p:cNvPr>
          <p:cNvSpPr/>
          <p:nvPr/>
        </p:nvSpPr>
        <p:spPr>
          <a:xfrm>
            <a:off x="6504308" y="2586728"/>
            <a:ext cx="178578" cy="376735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3F9F5EB2-5FF4-E917-0869-BBEE9AB11F3F}"/>
              </a:ext>
            </a:extLst>
          </p:cNvPr>
          <p:cNvSpPr/>
          <p:nvPr/>
        </p:nvSpPr>
        <p:spPr>
          <a:xfrm>
            <a:off x="5849057" y="2722939"/>
            <a:ext cx="164883" cy="298780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5F6173FA-48B7-9EA9-E375-099BBCA58C9F}"/>
              </a:ext>
            </a:extLst>
          </p:cNvPr>
          <p:cNvSpPr/>
          <p:nvPr/>
        </p:nvSpPr>
        <p:spPr>
          <a:xfrm>
            <a:off x="5552181" y="3308639"/>
            <a:ext cx="163343" cy="134539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A2D45318-906D-2FB0-D624-36922134AF6D}"/>
              </a:ext>
            </a:extLst>
          </p:cNvPr>
          <p:cNvSpPr txBox="1"/>
          <p:nvPr/>
        </p:nvSpPr>
        <p:spPr>
          <a:xfrm>
            <a:off x="5775369" y="3165692"/>
            <a:ext cx="1336559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Region-of-Interest</a:t>
            </a: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4BAEC508-2E23-6DDD-0291-512AE59D5E0E}"/>
              </a:ext>
            </a:extLst>
          </p:cNvPr>
          <p:cNvSpPr/>
          <p:nvPr/>
        </p:nvSpPr>
        <p:spPr>
          <a:xfrm>
            <a:off x="5626658" y="1931284"/>
            <a:ext cx="289498" cy="274190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0908EED2-4962-AE60-9530-8415B43B879F}"/>
              </a:ext>
            </a:extLst>
          </p:cNvPr>
          <p:cNvSpPr/>
          <p:nvPr/>
        </p:nvSpPr>
        <p:spPr>
          <a:xfrm>
            <a:off x="5854588" y="2089382"/>
            <a:ext cx="164883" cy="298780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3A3FA5BA-35B0-5C78-26D6-59982CA27EF0}"/>
              </a:ext>
            </a:extLst>
          </p:cNvPr>
          <p:cNvSpPr/>
          <p:nvPr/>
        </p:nvSpPr>
        <p:spPr>
          <a:xfrm>
            <a:off x="6019471" y="2573860"/>
            <a:ext cx="164883" cy="298780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78DCA215-BCFA-5D2B-4BBD-43B956D7A56D}"/>
              </a:ext>
            </a:extLst>
          </p:cNvPr>
          <p:cNvSpPr/>
          <p:nvPr/>
        </p:nvSpPr>
        <p:spPr>
          <a:xfrm>
            <a:off x="6397464" y="1917061"/>
            <a:ext cx="164883" cy="298780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60861F04-2272-1614-8D88-C53B09E26F17}"/>
              </a:ext>
            </a:extLst>
          </p:cNvPr>
          <p:cNvSpPr/>
          <p:nvPr/>
        </p:nvSpPr>
        <p:spPr>
          <a:xfrm>
            <a:off x="6549864" y="2069461"/>
            <a:ext cx="164883" cy="298780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id="{DC8EEFF6-8C06-0E06-AF91-94F91A1303CC}"/>
              </a:ext>
            </a:extLst>
          </p:cNvPr>
          <p:cNvSpPr/>
          <p:nvPr/>
        </p:nvSpPr>
        <p:spPr>
          <a:xfrm>
            <a:off x="6678919" y="2002975"/>
            <a:ext cx="336272" cy="298780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17ED6097-AD48-CEB3-3DB4-B1F346A68A2D}"/>
              </a:ext>
            </a:extLst>
          </p:cNvPr>
          <p:cNvSpPr txBox="1"/>
          <p:nvPr/>
        </p:nvSpPr>
        <p:spPr>
          <a:xfrm>
            <a:off x="5552181" y="4082529"/>
            <a:ext cx="3039433" cy="1525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 </a:t>
            </a:r>
            <a:r>
              <a:rPr lang="en-US" altLang="ko-KR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66ms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execution time with 2 accuracy loss.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66ms is able to detect image sized 1664.  </a:t>
            </a:r>
          </a:p>
        </p:txBody>
      </p:sp>
      <p:cxnSp>
        <p:nvCxnSpPr>
          <p:cNvPr id="167" name="직선 연결선 166">
            <a:extLst>
              <a:ext uri="{FF2B5EF4-FFF2-40B4-BE49-F238E27FC236}">
                <a16:creationId xmlns:a16="http://schemas.microsoft.com/office/drawing/2014/main" id="{B2678634-1721-115E-6007-E4496AB7FAF2}"/>
              </a:ext>
            </a:extLst>
          </p:cNvPr>
          <p:cNvCxnSpPr>
            <a:cxnSpLocks/>
          </p:cNvCxnSpPr>
          <p:nvPr/>
        </p:nvCxnSpPr>
        <p:spPr>
          <a:xfrm>
            <a:off x="3434059" y="4625752"/>
            <a:ext cx="0" cy="1621092"/>
          </a:xfrm>
          <a:prstGeom prst="line">
            <a:avLst/>
          </a:prstGeom>
          <a:ln w="1905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AD8CA587-A37D-18A9-D315-5544ADF10844}"/>
              </a:ext>
            </a:extLst>
          </p:cNvPr>
          <p:cNvSpPr txBox="1"/>
          <p:nvPr/>
        </p:nvSpPr>
        <p:spPr>
          <a:xfrm>
            <a:off x="5184771" y="5652403"/>
            <a:ext cx="3258989" cy="786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Localization Accuracy is insensitive to downsizing!</a:t>
            </a:r>
          </a:p>
        </p:txBody>
      </p:sp>
    </p:spTree>
    <p:extLst>
      <p:ext uri="{BB962C8B-B14F-4D97-AF65-F5344CB8AC3E}">
        <p14:creationId xmlns:p14="http://schemas.microsoft.com/office/powerpoint/2010/main" val="254558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4" grpId="0"/>
      <p:bldP spid="75" grpId="0" animBg="1"/>
      <p:bldP spid="76" grpId="0" animBg="1"/>
      <p:bldP spid="77" grpId="0" animBg="1"/>
      <p:bldP spid="78" grpId="0" animBg="1"/>
      <p:bldP spid="123" grpId="0"/>
      <p:bldP spid="126" grpId="0"/>
      <p:bldP spid="138" grpId="0" animBg="1"/>
      <p:bldP spid="139" grpId="0" animBg="1"/>
      <p:bldP spid="140" grpId="0" animBg="1"/>
      <p:bldP spid="141" grpId="0" animBg="1"/>
      <p:bldP spid="152" grpId="0"/>
      <p:bldP spid="18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Image</a:t>
            </a:r>
            <a:r>
              <a:rPr lang="ko-KR" altLang="en-US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Merge</a:t>
            </a:r>
            <a:r>
              <a:rPr lang="ko-KR" altLang="en-US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endParaRPr lang="en-US" altLang="ko-KR" sz="3600" b="1" dirty="0">
              <a:solidFill>
                <a:srgbClr val="00206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11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498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Validity of Image Merge for </a:t>
            </a:r>
            <a:r>
              <a:rPr lang="en-US" altLang="ko-K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Detection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BA6F28-595F-23D8-EB33-F80E7A9CF3B6}"/>
              </a:ext>
            </a:extLst>
          </p:cNvPr>
          <p:cNvSpPr txBox="1"/>
          <p:nvPr/>
        </p:nvSpPr>
        <p:spPr>
          <a:xfrm>
            <a:off x="764796" y="1496972"/>
            <a:ext cx="3449447" cy="786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 time comparison of single image and merged image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CDE9EC-4CBE-25E1-5798-29BCDC934DCC}"/>
              </a:ext>
            </a:extLst>
          </p:cNvPr>
          <p:cNvSpPr txBox="1"/>
          <p:nvPr/>
        </p:nvSpPr>
        <p:spPr>
          <a:xfrm>
            <a:off x="5045109" y="1540681"/>
            <a:ext cx="3525235" cy="786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Localization accuracy comparison of single image and merged image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76635C-B46E-00FE-D77D-454C35EF0B64}"/>
              </a:ext>
            </a:extLst>
          </p:cNvPr>
          <p:cNvSpPr txBox="1"/>
          <p:nvPr/>
        </p:nvSpPr>
        <p:spPr>
          <a:xfrm>
            <a:off x="370358" y="4860946"/>
            <a:ext cx="4048783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 </a:t>
            </a:r>
            <a:r>
              <a:rPr lang="en-US" altLang="ko-KR" dirty="0">
                <a:solidFill>
                  <a:srgbClr val="1270B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lowers 1.4x of execution time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to single image detection.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EB9CBA-F5BD-3783-0C2D-4B012CB5BFA1}"/>
              </a:ext>
            </a:extLst>
          </p:cNvPr>
          <p:cNvSpPr txBox="1"/>
          <p:nvPr/>
        </p:nvSpPr>
        <p:spPr>
          <a:xfrm>
            <a:off x="4888873" y="4860946"/>
            <a:ext cx="3930452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 shows even slightly </a:t>
            </a:r>
            <a:r>
              <a:rPr lang="en-US" altLang="ko-KR" dirty="0">
                <a:solidFill>
                  <a:srgbClr val="1270B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higher localization accuracy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 vanilla. 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046068F-91E7-7DFD-7A60-F526DD987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358" y="2360255"/>
            <a:ext cx="3843885" cy="263859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875F22D-053F-8828-AE4D-5FBEF9C09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7731" y="2413768"/>
            <a:ext cx="2429336" cy="2440608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4DE9719-1CC7-BFAD-59EC-B4BF3C64BE66}"/>
              </a:ext>
            </a:extLst>
          </p:cNvPr>
          <p:cNvCxnSpPr>
            <a:cxnSpLocks/>
          </p:cNvCxnSpPr>
          <p:nvPr/>
        </p:nvCxnSpPr>
        <p:spPr>
          <a:xfrm>
            <a:off x="6807727" y="2788356"/>
            <a:ext cx="0" cy="1250853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57D7930-0499-11D5-1E81-E01EB92BB5EB}"/>
              </a:ext>
            </a:extLst>
          </p:cNvPr>
          <p:cNvSpPr txBox="1"/>
          <p:nvPr/>
        </p:nvSpPr>
        <p:spPr>
          <a:xfrm>
            <a:off x="6188055" y="3218298"/>
            <a:ext cx="666044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 ↑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179870-902D-A5DD-20FC-A92B3D1AB8AE}"/>
              </a:ext>
            </a:extLst>
          </p:cNvPr>
          <p:cNvSpPr txBox="1"/>
          <p:nvPr/>
        </p:nvSpPr>
        <p:spPr>
          <a:xfrm>
            <a:off x="1526463" y="5904489"/>
            <a:ext cx="6091074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50000"/>
              </a:lnSpc>
              <a:buFont typeface="Times New Roman" panose="02020603050405020304" pitchFamily="18" charset="0"/>
              <a:buChar char="→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Therefore, image merge for </a:t>
            </a: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detection is valid in terms of execution time and accuracy. </a:t>
            </a:r>
          </a:p>
        </p:txBody>
      </p:sp>
    </p:spTree>
    <p:extLst>
      <p:ext uri="{BB962C8B-B14F-4D97-AF65-F5344CB8AC3E}">
        <p14:creationId xmlns:p14="http://schemas.microsoft.com/office/powerpoint/2010/main" val="684156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Image Patch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12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96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Patching Algorithm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Packing objects in a canvas frame is </a:t>
            </a:r>
            <a:r>
              <a:rPr lang="en-US" altLang="ko-KR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NP-hard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rectangular packing problem.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5573D8-5352-F177-1AE1-BE1059682F5D}"/>
              </a:ext>
            </a:extLst>
          </p:cNvPr>
          <p:cNvSpPr txBox="1"/>
          <p:nvPr/>
        </p:nvSpPr>
        <p:spPr>
          <a:xfrm>
            <a:off x="885001" y="1913510"/>
            <a:ext cx="7373997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50000"/>
              </a:lnSpc>
              <a:buFont typeface="Times New Roman" panose="02020603050405020304" pitchFamily="18" charset="0"/>
              <a:buChar char="→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Therefore, we adopt a Priority Heuristic </a:t>
            </a:r>
            <a:r>
              <a:rPr lang="en-US" altLang="ko-KR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Recursive Packing Algorithm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59ED2E-9A95-0E30-1744-8AC269B9C26D}"/>
              </a:ext>
            </a:extLst>
          </p:cNvPr>
          <p:cNvSpPr txBox="1"/>
          <p:nvPr/>
        </p:nvSpPr>
        <p:spPr>
          <a:xfrm>
            <a:off x="-3891" y="6557769"/>
            <a:ext cx="84690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times" panose="02020603050405020304" pitchFamily="18" charset="0"/>
                <a:cs typeface="times" panose="02020603050405020304" pitchFamily="18" charset="0"/>
              </a:rPr>
              <a:t>[1] Zhang, </a:t>
            </a:r>
            <a:r>
              <a:rPr lang="en-US" altLang="ko-KR" sz="1100" dirty="0" err="1">
                <a:latin typeface="times" panose="02020603050405020304" pitchFamily="18" charset="0"/>
                <a:cs typeface="times" panose="02020603050405020304" pitchFamily="18" charset="0"/>
              </a:rPr>
              <a:t>Defu</a:t>
            </a:r>
            <a:r>
              <a:rPr lang="en-US" altLang="ko-KR" sz="1100" dirty="0">
                <a:latin typeface="times" panose="02020603050405020304" pitchFamily="18" charset="0"/>
                <a:cs typeface="times" panose="02020603050405020304" pitchFamily="18" charset="0"/>
              </a:rPr>
              <a:t>, et al. "A priority heuristic for the guillotine rectangular packing problem." Information Processing Letters 116.1 (2016): 15-21</a:t>
            </a:r>
            <a:r>
              <a:rPr lang="en-US" altLang="ko-KR" sz="1200" dirty="0">
                <a:latin typeface="times" panose="02020603050405020304" pitchFamily="18" charset="0"/>
                <a:cs typeface="times" panose="02020603050405020304" pitchFamily="18" charset="0"/>
              </a:rPr>
              <a:t>.</a:t>
            </a:r>
            <a:endParaRPr lang="ko-KR" altLang="en-US" sz="12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79D2060-5771-8317-EA25-75F3F76528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05" b="5313"/>
          <a:stretch/>
        </p:blipFill>
        <p:spPr>
          <a:xfrm>
            <a:off x="-3891" y="2565134"/>
            <a:ext cx="4238434" cy="3910920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73137D2C-F4C0-9CC0-92F5-52A674E775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3284"/>
          <a:stretch/>
        </p:blipFill>
        <p:spPr>
          <a:xfrm>
            <a:off x="4132844" y="5576864"/>
            <a:ext cx="2419350" cy="280232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3309D597-39EF-2B17-C996-13609A2FE28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159"/>
          <a:stretch/>
        </p:blipFill>
        <p:spPr>
          <a:xfrm>
            <a:off x="6670075" y="4565704"/>
            <a:ext cx="2473925" cy="1057275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E2A8E85B-5E3D-8876-E268-F651B444C6E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81582"/>
          <a:stretch/>
        </p:blipFill>
        <p:spPr>
          <a:xfrm>
            <a:off x="6117890" y="2651816"/>
            <a:ext cx="1295401" cy="274638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9F21F347-22A4-940E-2792-29A99E97247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879" r="32362" b="83617"/>
          <a:stretch/>
        </p:blipFill>
        <p:spPr>
          <a:xfrm>
            <a:off x="8005291" y="2669965"/>
            <a:ext cx="768351" cy="27463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6FF76BDD-93A8-2B81-53A3-02FEB42855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59103" y="4076786"/>
            <a:ext cx="847725" cy="390525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72F1D506-7F39-9B0A-60F9-8D9480DBA50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6000"/>
          <a:stretch/>
        </p:blipFill>
        <p:spPr>
          <a:xfrm>
            <a:off x="4586934" y="2895902"/>
            <a:ext cx="1200150" cy="1057275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396E2829-C2F7-D428-FB88-DF42C5AD92D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82433"/>
          <a:stretch/>
        </p:blipFill>
        <p:spPr>
          <a:xfrm>
            <a:off x="4569942" y="2653842"/>
            <a:ext cx="1200150" cy="250982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D1A96C01-5C73-A50F-3F8F-21B10FB58D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05837" y="5571346"/>
            <a:ext cx="1743075" cy="285750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CDF43A4D-522F-EC0F-D120-47EA7F97FCF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89920" y="2882591"/>
            <a:ext cx="1280778" cy="1119621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91B3032F-7C47-123D-5875-0C01ADE86EF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78453" y="2911591"/>
            <a:ext cx="1219932" cy="1057275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BBB1C4BC-2CC3-7BB5-80FA-A4457ECF597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7193" y="4470400"/>
            <a:ext cx="1290018" cy="1118016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F1D2C826-A0B7-4872-ED58-EDFF6AE3A78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75820" y="4565704"/>
            <a:ext cx="1203027" cy="99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437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Decision Module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13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1421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 and Canvas Size Decision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set of Merge and Canvas Size according to deadline.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Merge and Canvas size that can maximize accuracy. 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4DBA2F4A-09E8-60D7-ECAB-563C3E8EA3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056" y="2456780"/>
            <a:ext cx="7321211" cy="405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296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Decision Module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14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919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 and Canvas Size Decision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Minimum merge size : 640 (One image size 320 ) </a:t>
            </a: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0068AE43-90EE-7A49-1020-F6E4B5D5EB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2" t="10787" r="5929" b="5025"/>
          <a:stretch/>
        </p:blipFill>
        <p:spPr>
          <a:xfrm>
            <a:off x="370574" y="2289728"/>
            <a:ext cx="3911648" cy="3304455"/>
          </a:xfrm>
          <a:prstGeom prst="rect">
            <a:avLst/>
          </a:prstGeom>
        </p:spPr>
      </p:pic>
      <p:pic>
        <p:nvPicPr>
          <p:cNvPr id="6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7486F756-7290-1119-0B5D-41B46A3E113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" t="11954" r="2827" b="7762"/>
          <a:stretch/>
        </p:blipFill>
        <p:spPr>
          <a:xfrm>
            <a:off x="4731151" y="2355929"/>
            <a:ext cx="4183750" cy="31720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294B63-1296-47AA-9857-132495B09970}"/>
              </a:ext>
            </a:extLst>
          </p:cNvPr>
          <p:cNvSpPr txBox="1"/>
          <p:nvPr/>
        </p:nvSpPr>
        <p:spPr>
          <a:xfrm>
            <a:off x="2055539" y="1893898"/>
            <a:ext cx="5032922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Merge and Canvas Size combination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25632A-7C8D-CA6F-3CB7-0139FBA68647}"/>
              </a:ext>
            </a:extLst>
          </p:cNvPr>
          <p:cNvSpPr txBox="1"/>
          <p:nvPr/>
        </p:nvSpPr>
        <p:spPr>
          <a:xfrm>
            <a:off x="1132474" y="5527984"/>
            <a:ext cx="2388035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 Merge Size 640~1024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963FF1-A72F-E377-0578-DFFC62144EDA}"/>
              </a:ext>
            </a:extLst>
          </p:cNvPr>
          <p:cNvSpPr txBox="1"/>
          <p:nvPr/>
        </p:nvSpPr>
        <p:spPr>
          <a:xfrm>
            <a:off x="5629009" y="5527984"/>
            <a:ext cx="2388035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 Merge Size 1024~1920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F52C23-CEFE-851F-6F2F-3C1ED25D49FD}"/>
              </a:ext>
            </a:extLst>
          </p:cNvPr>
          <p:cNvSpPr txBox="1"/>
          <p:nvPr/>
        </p:nvSpPr>
        <p:spPr>
          <a:xfrm>
            <a:off x="789280" y="5867823"/>
            <a:ext cx="7565440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50000"/>
              </a:lnSpc>
              <a:buFont typeface="Times New Roman" panose="02020603050405020304" pitchFamily="18" charset="0"/>
              <a:buChar char="→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 Size select (b) over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possible and minimize.</a:t>
            </a:r>
          </a:p>
          <a:p>
            <a:pPr marL="285750" indent="-285750" algn="ctr">
              <a:lnSpc>
                <a:spcPct val="150000"/>
              </a:lnSpc>
              <a:buFont typeface="Times New Roman" panose="02020603050405020304" pitchFamily="18" charset="0"/>
              <a:buChar char="→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Maximize canvas size in remaining time.  </a:t>
            </a:r>
          </a:p>
        </p:txBody>
      </p:sp>
    </p:spTree>
    <p:extLst>
      <p:ext uri="{BB962C8B-B14F-4D97-AF65-F5344CB8AC3E}">
        <p14:creationId xmlns:p14="http://schemas.microsoft.com/office/powerpoint/2010/main" val="575210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Evaluation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15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1796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Deadline Miss Comparison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Accuracy  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Breakdown latency of Patching framework</a:t>
            </a: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57A46A-AF01-AAD6-9112-6E8719A0A698}"/>
              </a:ext>
            </a:extLst>
          </p:cNvPr>
          <p:cNvSpPr txBox="1"/>
          <p:nvPr/>
        </p:nvSpPr>
        <p:spPr>
          <a:xfrm>
            <a:off x="148279" y="4328281"/>
            <a:ext cx="8625363" cy="919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Models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Vanilla : YOLOv5 </a:t>
            </a:r>
          </a:p>
        </p:txBody>
      </p:sp>
    </p:spTree>
    <p:extLst>
      <p:ext uri="{BB962C8B-B14F-4D97-AF65-F5344CB8AC3E}">
        <p14:creationId xmlns:p14="http://schemas.microsoft.com/office/powerpoint/2010/main" val="1342882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Evaluation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16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458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Deadline miss and Accuracy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D2AFC8-3109-8622-18F3-8F9F57319305}"/>
              </a:ext>
            </a:extLst>
          </p:cNvPr>
          <p:cNvSpPr txBox="1"/>
          <p:nvPr/>
        </p:nvSpPr>
        <p:spPr>
          <a:xfrm>
            <a:off x="216494" y="5437370"/>
            <a:ext cx="4825406" cy="11560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: Show proposed model has no deadline miss since merge canvas size is selected according to deadline while vanilla miss deadline.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ACE273-3E23-C698-501A-720319430BC6}"/>
              </a:ext>
            </a:extLst>
          </p:cNvPr>
          <p:cNvSpPr txBox="1"/>
          <p:nvPr/>
        </p:nvSpPr>
        <p:spPr>
          <a:xfrm>
            <a:off x="908382" y="1743489"/>
            <a:ext cx="3227956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Graph : 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Deadline miss comparison 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113309-E421-F1C5-B871-A1FE815C8A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224"/>
          <a:stretch/>
        </p:blipFill>
        <p:spPr>
          <a:xfrm>
            <a:off x="818063" y="2595463"/>
            <a:ext cx="3083039" cy="271266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299629-0EC2-D1ED-3624-72FF260E45BE}"/>
              </a:ext>
            </a:extLst>
          </p:cNvPr>
          <p:cNvCxnSpPr>
            <a:cxnSpLocks/>
          </p:cNvCxnSpPr>
          <p:nvPr/>
        </p:nvCxnSpPr>
        <p:spPr>
          <a:xfrm>
            <a:off x="1512710" y="3991943"/>
            <a:ext cx="196215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3138BD2-5613-0234-3BB5-1BD8E688AC8A}"/>
              </a:ext>
            </a:extLst>
          </p:cNvPr>
          <p:cNvSpPr txBox="1"/>
          <p:nvPr/>
        </p:nvSpPr>
        <p:spPr>
          <a:xfrm>
            <a:off x="3474860" y="3739679"/>
            <a:ext cx="1260601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 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5E51E38-6C3E-FDEC-03C6-C9171DCCFC36}"/>
              </a:ext>
            </a:extLst>
          </p:cNvPr>
          <p:cNvSpPr txBox="1"/>
          <p:nvPr/>
        </p:nvSpPr>
        <p:spPr>
          <a:xfrm>
            <a:off x="5686945" y="1631498"/>
            <a:ext cx="3227956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Graph : 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Deadline Miss ratio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6B16ED3-4353-4C41-C613-54CD76556567}"/>
              </a:ext>
            </a:extLst>
          </p:cNvPr>
          <p:cNvSpPr txBox="1"/>
          <p:nvPr/>
        </p:nvSpPr>
        <p:spPr>
          <a:xfrm>
            <a:off x="4953707" y="5594137"/>
            <a:ext cx="3973799" cy="786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: Show proposed model has no or little accuracy loss while meeting deadline. 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4C74DBA6-654E-B052-0359-1A131F0B61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8832" y="2595463"/>
            <a:ext cx="3031741" cy="296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8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Evaluation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17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458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Accuracy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5E51E38-6C3E-FDEC-03C6-C9171DCCFC36}"/>
              </a:ext>
            </a:extLst>
          </p:cNvPr>
          <p:cNvSpPr txBox="1"/>
          <p:nvPr/>
        </p:nvSpPr>
        <p:spPr>
          <a:xfrm>
            <a:off x="2907221" y="1458372"/>
            <a:ext cx="3227956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Graph : 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Accuracy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6B16ED3-4353-4C41-C613-54CD76556567}"/>
              </a:ext>
            </a:extLst>
          </p:cNvPr>
          <p:cNvSpPr txBox="1"/>
          <p:nvPr/>
        </p:nvSpPr>
        <p:spPr>
          <a:xfrm>
            <a:off x="2585100" y="5749665"/>
            <a:ext cx="3973799" cy="786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: Show proposed model has no or little accuracy loss while meeting deadline.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60942BC-6AE0-BCA6-4582-29588444D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6525" y="2268993"/>
            <a:ext cx="2775972" cy="339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22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E3D3304F-2EFE-97C5-C0C6-03E7E6A87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532" y="1503781"/>
            <a:ext cx="5656936" cy="4538180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Evaluation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18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458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Breakdown latency of Patching framework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144130-6F57-F6AD-F06C-7C2CF5C34E21}"/>
              </a:ext>
            </a:extLst>
          </p:cNvPr>
          <p:cNvSpPr txBox="1"/>
          <p:nvPr/>
        </p:nvSpPr>
        <p:spPr>
          <a:xfrm>
            <a:off x="1622788" y="5662847"/>
            <a:ext cx="5898423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 with enlarged canvas size, execution time of patching does not get any higher than  10% of total execution time.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C05D8F-A7D8-395C-F432-F90E29A53C73}"/>
              </a:ext>
            </a:extLst>
          </p:cNvPr>
          <p:cNvSpPr txBox="1"/>
          <p:nvPr/>
        </p:nvSpPr>
        <p:spPr>
          <a:xfrm>
            <a:off x="3707781" y="3145041"/>
            <a:ext cx="786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5.21%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6488E2-18CC-339A-D6C1-A8AF1BBF4312}"/>
              </a:ext>
            </a:extLst>
          </p:cNvPr>
          <p:cNvSpPr txBox="1"/>
          <p:nvPr/>
        </p:nvSpPr>
        <p:spPr>
          <a:xfrm>
            <a:off x="5614522" y="3772871"/>
            <a:ext cx="5455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8%</a:t>
            </a:r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970722DC-1375-4137-DCBC-B6AC1733E7EB}"/>
              </a:ext>
            </a:extLst>
          </p:cNvPr>
          <p:cNvCxnSpPr>
            <a:cxnSpLocks/>
          </p:cNvCxnSpPr>
          <p:nvPr/>
        </p:nvCxnSpPr>
        <p:spPr>
          <a:xfrm>
            <a:off x="3519747" y="3332697"/>
            <a:ext cx="2653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1E262CD-7DED-61B0-3DF8-F8A5128A6881}"/>
              </a:ext>
            </a:extLst>
          </p:cNvPr>
          <p:cNvCxnSpPr>
            <a:cxnSpLocks/>
          </p:cNvCxnSpPr>
          <p:nvPr/>
        </p:nvCxnSpPr>
        <p:spPr>
          <a:xfrm>
            <a:off x="5353263" y="3957537"/>
            <a:ext cx="26125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398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To Do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19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1289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Models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Experiments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4113633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Content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2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900541" cy="1883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Design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</a:t>
            </a:r>
          </a:p>
        </p:txBody>
      </p:sp>
    </p:spTree>
    <p:extLst>
      <p:ext uri="{BB962C8B-B14F-4D97-AF65-F5344CB8AC3E}">
        <p14:creationId xmlns:p14="http://schemas.microsoft.com/office/powerpoint/2010/main" val="3566736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7D927AE-833D-43DC-8A2C-D735685E0CE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841" y="2738539"/>
            <a:ext cx="1134318" cy="113431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CBFE469-2B2D-40CE-A2AE-5D93F35E6A83}"/>
              </a:ext>
            </a:extLst>
          </p:cNvPr>
          <p:cNvSpPr/>
          <p:nvPr/>
        </p:nvSpPr>
        <p:spPr>
          <a:xfrm>
            <a:off x="1" y="4390696"/>
            <a:ext cx="9144000" cy="144201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77D82F6-6608-46B6-B381-9916447EE76B}"/>
              </a:ext>
            </a:extLst>
          </p:cNvPr>
          <p:cNvSpPr/>
          <p:nvPr/>
        </p:nvSpPr>
        <p:spPr>
          <a:xfrm>
            <a:off x="3266091" y="1940695"/>
            <a:ext cx="2611815" cy="5847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dist"/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F62E229-2378-4405-9087-57671A5FC3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8473"/>
          <a:stretch/>
        </p:blipFill>
        <p:spPr>
          <a:xfrm>
            <a:off x="3643414" y="5049482"/>
            <a:ext cx="1298367" cy="42908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B14AEF9-A9A0-4A4E-8490-94A1970A7DE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6876" y="143521"/>
            <a:ext cx="1228382" cy="25450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8E3F5BE-94BC-4D0A-8CC1-AC4E9C90E8A0}"/>
              </a:ext>
            </a:extLst>
          </p:cNvPr>
          <p:cNvSpPr txBox="1"/>
          <p:nvPr/>
        </p:nvSpPr>
        <p:spPr>
          <a:xfrm>
            <a:off x="4508624" y="68172"/>
            <a:ext cx="4572000" cy="3435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Advisor : Hoon Sung Chwa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2EC63D-1CA9-4C0D-85F9-6274710D2EA5}"/>
              </a:ext>
            </a:extLst>
          </p:cNvPr>
          <p:cNvSpPr txBox="1"/>
          <p:nvPr/>
        </p:nvSpPr>
        <p:spPr>
          <a:xfrm>
            <a:off x="1691139" y="5711522"/>
            <a:ext cx="5761711" cy="885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Dept of Information &amp; Communication Engineering, DGIST</a:t>
            </a:r>
          </a:p>
          <a:p>
            <a:pPr algn="ctr">
              <a:lnSpc>
                <a:spcPct val="110000"/>
              </a:lnSpc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Computing Lab </a:t>
            </a:r>
          </a:p>
          <a:p>
            <a:pPr algn="ctr">
              <a:lnSpc>
                <a:spcPct val="110000"/>
              </a:lnSpc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Kang Young </a:t>
            </a:r>
            <a:r>
              <a:rPr lang="en-US" altLang="ko-KR" sz="1600" dirty="0" err="1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Eun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(kye0520@dgist.ac.kr)</a:t>
            </a:r>
          </a:p>
        </p:txBody>
      </p:sp>
    </p:spTree>
    <p:extLst>
      <p:ext uri="{BB962C8B-B14F-4D97-AF65-F5344CB8AC3E}">
        <p14:creationId xmlns:p14="http://schemas.microsoft.com/office/powerpoint/2010/main" val="3913888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Introduction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3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31778"/>
            <a:ext cx="8900541" cy="2627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Neural Networks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Neural Networks (DNNs) are increasingly used in various real-time applications.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 Tasks in Real-time applications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Surrounding environment of Avs and drones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048E7E51-A802-0850-ED4F-EADBE0C57C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75" y="4521390"/>
            <a:ext cx="2660573" cy="1773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8C54544E-6093-06A6-877D-FB5EA5AB4E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339" y="4539115"/>
            <a:ext cx="2659322" cy="1773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7479D83-BC4A-E357-73DC-714114AC5108}"/>
              </a:ext>
            </a:extLst>
          </p:cNvPr>
          <p:cNvSpPr txBox="1"/>
          <p:nvPr/>
        </p:nvSpPr>
        <p:spPr>
          <a:xfrm>
            <a:off x="967028" y="6357472"/>
            <a:ext cx="939746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Drones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3D21636-6A62-93F9-BA90-E0A450215637}"/>
              </a:ext>
            </a:extLst>
          </p:cNvPr>
          <p:cNvSpPr txBox="1"/>
          <p:nvPr/>
        </p:nvSpPr>
        <p:spPr>
          <a:xfrm>
            <a:off x="3391893" y="6379136"/>
            <a:ext cx="2360213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Autonomous Vehicles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7F5B2C-38AE-245B-DC4A-101C459EECB3}"/>
              </a:ext>
            </a:extLst>
          </p:cNvPr>
          <p:cNvSpPr txBox="1"/>
          <p:nvPr/>
        </p:nvSpPr>
        <p:spPr>
          <a:xfrm>
            <a:off x="6529147" y="6372230"/>
            <a:ext cx="2360213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</a:t>
            </a: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27B046D5-EF7D-7EFD-161D-2D418F9380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0852" y="4547594"/>
            <a:ext cx="2648443" cy="1773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17235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Introduction 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4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1837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of Real-time Object detection tasks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computational demand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Deep Neural Networks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Deadline constraints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real-time applications </a:t>
            </a:r>
          </a:p>
          <a:p>
            <a:pPr lvl="2">
              <a:lnSpc>
                <a:spcPct val="150000"/>
              </a:lnSpc>
            </a:pP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B25159-32DC-7F53-9C9D-3EE65612962B}"/>
              </a:ext>
            </a:extLst>
          </p:cNvPr>
          <p:cNvSpPr txBox="1"/>
          <p:nvPr/>
        </p:nvSpPr>
        <p:spPr>
          <a:xfrm>
            <a:off x="960763" y="2526381"/>
            <a:ext cx="2889005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Computations of DNNs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97705FD-BEC6-743B-64BD-C00EFD44AB65}"/>
              </a:ext>
            </a:extLst>
          </p:cNvPr>
          <p:cNvSpPr/>
          <p:nvPr/>
        </p:nvSpPr>
        <p:spPr>
          <a:xfrm>
            <a:off x="960763" y="4658490"/>
            <a:ext cx="7097785" cy="10084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61D961-D327-247D-765D-2D8652E2858D}"/>
              </a:ext>
            </a:extLst>
          </p:cNvPr>
          <p:cNvSpPr txBox="1"/>
          <p:nvPr/>
        </p:nvSpPr>
        <p:spPr>
          <a:xfrm>
            <a:off x="1091606" y="4725921"/>
            <a:ext cx="6590804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rgbClr val="1270B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Computation saving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 for real-time object detection tasks that </a:t>
            </a:r>
            <a:r>
              <a:rPr lang="en-US" altLang="ko-KR" dirty="0">
                <a:solidFill>
                  <a:srgbClr val="1270B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meets deadline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without detection accuracy loss.</a:t>
            </a:r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1D1D5424-127F-BD74-DD49-F0DFC7A927C6}"/>
              </a:ext>
            </a:extLst>
          </p:cNvPr>
          <p:cNvSpPr/>
          <p:nvPr/>
        </p:nvSpPr>
        <p:spPr>
          <a:xfrm>
            <a:off x="4197506" y="3914198"/>
            <a:ext cx="314763" cy="45807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F3E47A-5377-8C49-4381-DECB3FCADCBF}"/>
              </a:ext>
            </a:extLst>
          </p:cNvPr>
          <p:cNvSpPr txBox="1"/>
          <p:nvPr/>
        </p:nvSpPr>
        <p:spPr>
          <a:xfrm>
            <a:off x="4014428" y="4372274"/>
            <a:ext cx="745160" cy="45807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929E8B-D468-D343-456A-46988CF6A224}"/>
              </a:ext>
            </a:extLst>
          </p:cNvPr>
          <p:cNvSpPr txBox="1"/>
          <p:nvPr/>
        </p:nvSpPr>
        <p:spPr>
          <a:xfrm>
            <a:off x="4978396" y="2581962"/>
            <a:ext cx="2889005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Deadline</a:t>
            </a:r>
            <a:r>
              <a:rPr lang="ko-KR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Constraints</a:t>
            </a:r>
          </a:p>
        </p:txBody>
      </p:sp>
    </p:spTree>
    <p:extLst>
      <p:ext uri="{BB962C8B-B14F-4D97-AF65-F5344CB8AC3E}">
        <p14:creationId xmlns:p14="http://schemas.microsoft.com/office/powerpoint/2010/main" val="2043474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Motivation 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5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919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Observation 1  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Proportion of </a:t>
            </a:r>
            <a:r>
              <a:rPr lang="en-US" altLang="ko-KR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 of Interest (</a:t>
            </a:r>
            <a:r>
              <a:rPr lang="en-US" altLang="ko-KR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RoI</a:t>
            </a:r>
            <a:r>
              <a:rPr lang="en-US" altLang="ko-KR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in an image </a:t>
            </a:r>
            <a:r>
              <a:rPr lang="en-US" altLang="ko-KR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covers a small amount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12C6C4-6887-D17F-07FC-CAC83ED92E46}"/>
              </a:ext>
            </a:extLst>
          </p:cNvPr>
          <p:cNvSpPr txBox="1"/>
          <p:nvPr/>
        </p:nvSpPr>
        <p:spPr>
          <a:xfrm>
            <a:off x="4974659" y="2145999"/>
            <a:ext cx="3331150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Occupancy Ratio of </a:t>
            </a:r>
            <a:r>
              <a:rPr lang="en-US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an image</a:t>
            </a:r>
          </a:p>
        </p:txBody>
      </p:sp>
      <p:pic>
        <p:nvPicPr>
          <p:cNvPr id="8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F4AEE46F-B91A-4D50-BABE-FCEB9F96EA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989" y="2633342"/>
            <a:ext cx="3733084" cy="3310706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02FEFD8-4BD9-EB75-2717-6CF8C9A4F056}"/>
              </a:ext>
            </a:extLst>
          </p:cNvPr>
          <p:cNvCxnSpPr>
            <a:cxnSpLocks/>
          </p:cNvCxnSpPr>
          <p:nvPr/>
        </p:nvCxnSpPr>
        <p:spPr>
          <a:xfrm>
            <a:off x="5116921" y="2773185"/>
            <a:ext cx="1354035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EB02CA8-463E-DDB1-DB44-59F87F4E07ED}"/>
              </a:ext>
            </a:extLst>
          </p:cNvPr>
          <p:cNvSpPr txBox="1"/>
          <p:nvPr/>
        </p:nvSpPr>
        <p:spPr>
          <a:xfrm>
            <a:off x="5335522" y="2759380"/>
            <a:ext cx="916834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77.8%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69B3E14C-A1BF-5D62-B44E-D94CCA25F512}"/>
              </a:ext>
            </a:extLst>
          </p:cNvPr>
          <p:cNvCxnSpPr>
            <a:cxnSpLocks/>
          </p:cNvCxnSpPr>
          <p:nvPr/>
        </p:nvCxnSpPr>
        <p:spPr>
          <a:xfrm>
            <a:off x="6573157" y="2759380"/>
            <a:ext cx="0" cy="286245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AA82069-DDFD-18C6-F5B0-6C5D053794C2}"/>
              </a:ext>
            </a:extLst>
          </p:cNvPr>
          <p:cNvSpPr/>
          <p:nvPr/>
        </p:nvSpPr>
        <p:spPr>
          <a:xfrm>
            <a:off x="1645583" y="2241794"/>
            <a:ext cx="163343" cy="134539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E068D6-018A-493F-0903-96C3DE7BB700}"/>
              </a:ext>
            </a:extLst>
          </p:cNvPr>
          <p:cNvSpPr txBox="1"/>
          <p:nvPr/>
        </p:nvSpPr>
        <p:spPr>
          <a:xfrm>
            <a:off x="1868771" y="2098847"/>
            <a:ext cx="1336559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Region-of-Interest</a:t>
            </a: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A167E184-F0D6-E90C-9D90-D51F799C6C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2326" y="2481961"/>
            <a:ext cx="2166269" cy="13896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9050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FD7E6CC-14A1-D34C-49ED-AAC848FBDDA5}"/>
              </a:ext>
            </a:extLst>
          </p:cNvPr>
          <p:cNvSpPr/>
          <p:nvPr/>
        </p:nvSpPr>
        <p:spPr>
          <a:xfrm>
            <a:off x="1645583" y="4554366"/>
            <a:ext cx="2193991" cy="13896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Motivation 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6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919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Observation 1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Proportion of </a:t>
            </a:r>
            <a:r>
              <a:rPr lang="en-US" altLang="ko-KR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 of Interest (</a:t>
            </a:r>
            <a:r>
              <a:rPr lang="en-US" altLang="ko-KR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RoI</a:t>
            </a:r>
            <a:r>
              <a:rPr lang="en-US" altLang="ko-KR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in an image </a:t>
            </a:r>
            <a:r>
              <a:rPr lang="en-US" altLang="ko-KR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covers a small amount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12C6C4-6887-D17F-07FC-CAC83ED92E46}"/>
              </a:ext>
            </a:extLst>
          </p:cNvPr>
          <p:cNvSpPr txBox="1"/>
          <p:nvPr/>
        </p:nvSpPr>
        <p:spPr>
          <a:xfrm>
            <a:off x="4974659" y="2145999"/>
            <a:ext cx="3331150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Occupancy Ratio of </a:t>
            </a:r>
            <a:r>
              <a:rPr lang="en-US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an image</a:t>
            </a:r>
          </a:p>
        </p:txBody>
      </p:sp>
      <p:pic>
        <p:nvPicPr>
          <p:cNvPr id="8" name="그림 7" descr="차트이(가) 표시된 사진&#10;&#10;자동 생성된 설명">
            <a:extLst>
              <a:ext uri="{FF2B5EF4-FFF2-40B4-BE49-F238E27FC236}">
                <a16:creationId xmlns:a16="http://schemas.microsoft.com/office/drawing/2014/main" id="{F4AEE46F-B91A-4D50-BABE-FCEB9F96EA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989" y="2633342"/>
            <a:ext cx="3733084" cy="3310706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02FEFD8-4BD9-EB75-2717-6CF8C9A4F056}"/>
              </a:ext>
            </a:extLst>
          </p:cNvPr>
          <p:cNvCxnSpPr>
            <a:cxnSpLocks/>
          </p:cNvCxnSpPr>
          <p:nvPr/>
        </p:nvCxnSpPr>
        <p:spPr>
          <a:xfrm>
            <a:off x="5116921" y="2773185"/>
            <a:ext cx="1354035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EB02CA8-463E-DDB1-DB44-59F87F4E07ED}"/>
              </a:ext>
            </a:extLst>
          </p:cNvPr>
          <p:cNvSpPr txBox="1"/>
          <p:nvPr/>
        </p:nvSpPr>
        <p:spPr>
          <a:xfrm>
            <a:off x="5335522" y="2759380"/>
            <a:ext cx="916834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77.8%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69B3E14C-A1BF-5D62-B44E-D94CCA25F512}"/>
              </a:ext>
            </a:extLst>
          </p:cNvPr>
          <p:cNvCxnSpPr>
            <a:cxnSpLocks/>
          </p:cNvCxnSpPr>
          <p:nvPr/>
        </p:nvCxnSpPr>
        <p:spPr>
          <a:xfrm>
            <a:off x="6573157" y="2759380"/>
            <a:ext cx="0" cy="286245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EB0C5FD-5DBA-7EF1-D799-B049DF05B9F8}"/>
              </a:ext>
            </a:extLst>
          </p:cNvPr>
          <p:cNvSpPr txBox="1"/>
          <p:nvPr/>
        </p:nvSpPr>
        <p:spPr>
          <a:xfrm>
            <a:off x="1803600" y="6015163"/>
            <a:ext cx="1797232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Patching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AA82069-DDFD-18C6-F5B0-6C5D053794C2}"/>
              </a:ext>
            </a:extLst>
          </p:cNvPr>
          <p:cNvSpPr/>
          <p:nvPr/>
        </p:nvSpPr>
        <p:spPr>
          <a:xfrm>
            <a:off x="1645583" y="2241794"/>
            <a:ext cx="163343" cy="134539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E068D6-018A-493F-0903-96C3DE7BB700}"/>
              </a:ext>
            </a:extLst>
          </p:cNvPr>
          <p:cNvSpPr txBox="1"/>
          <p:nvPr/>
        </p:nvSpPr>
        <p:spPr>
          <a:xfrm>
            <a:off x="1868771" y="2098847"/>
            <a:ext cx="1336559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Region-of-Interest</a:t>
            </a: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A167E184-F0D6-E90C-9D90-D51F799C6C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2326" y="2481961"/>
            <a:ext cx="2166269" cy="13896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26BF12DA-6CE0-11E7-3DEE-66851D130E7D}"/>
              </a:ext>
            </a:extLst>
          </p:cNvPr>
          <p:cNvSpPr/>
          <p:nvPr/>
        </p:nvSpPr>
        <p:spPr>
          <a:xfrm>
            <a:off x="1638717" y="4543201"/>
            <a:ext cx="633737" cy="87978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2178D96-E0CA-3A94-B2BC-2E428B4B1CD1}"/>
              </a:ext>
            </a:extLst>
          </p:cNvPr>
          <p:cNvSpPr/>
          <p:nvPr/>
        </p:nvSpPr>
        <p:spPr>
          <a:xfrm>
            <a:off x="1984777" y="4554366"/>
            <a:ext cx="280290" cy="879783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B40EF3A-722C-8C5E-E653-E1B23C97AA7C}"/>
              </a:ext>
            </a:extLst>
          </p:cNvPr>
          <p:cNvSpPr/>
          <p:nvPr/>
        </p:nvSpPr>
        <p:spPr>
          <a:xfrm>
            <a:off x="1803600" y="4547573"/>
            <a:ext cx="181177" cy="523694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CEC8E31-D35A-EF97-7B2E-FE6DDFD2B166}"/>
              </a:ext>
            </a:extLst>
          </p:cNvPr>
          <p:cNvSpPr/>
          <p:nvPr/>
        </p:nvSpPr>
        <p:spPr>
          <a:xfrm>
            <a:off x="1638717" y="4547573"/>
            <a:ext cx="165404" cy="427911"/>
          </a:xfrm>
          <a:prstGeom prst="rect">
            <a:avLst/>
          </a:prstGeom>
          <a:ln>
            <a:solidFill>
              <a:srgbClr val="00E668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288DFB1-DC72-C966-DEF2-47B6825BE692}"/>
              </a:ext>
            </a:extLst>
          </p:cNvPr>
          <p:cNvSpPr txBox="1"/>
          <p:nvPr/>
        </p:nvSpPr>
        <p:spPr>
          <a:xfrm>
            <a:off x="1873543" y="5581513"/>
            <a:ext cx="1738070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Image Size</a:t>
            </a: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580958C-72BD-C8E6-EC93-2BCDCD275B2C}"/>
              </a:ext>
            </a:extLst>
          </p:cNvPr>
          <p:cNvCxnSpPr>
            <a:cxnSpLocks/>
            <a:endCxn id="32" idx="0"/>
          </p:cNvCxnSpPr>
          <p:nvPr/>
        </p:nvCxnSpPr>
        <p:spPr>
          <a:xfrm flipH="1">
            <a:off x="2124922" y="3335352"/>
            <a:ext cx="1091919" cy="12190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B4F6EBFE-F4C6-71AC-F132-B49D4ED278A3}"/>
              </a:ext>
            </a:extLst>
          </p:cNvPr>
          <p:cNvCxnSpPr>
            <a:cxnSpLocks/>
            <a:endCxn id="33" idx="0"/>
          </p:cNvCxnSpPr>
          <p:nvPr/>
        </p:nvCxnSpPr>
        <p:spPr>
          <a:xfrm flipH="1">
            <a:off x="1894189" y="3194197"/>
            <a:ext cx="370878" cy="13533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75D1693F-F67E-710C-8E70-951865F877B4}"/>
              </a:ext>
            </a:extLst>
          </p:cNvPr>
          <p:cNvCxnSpPr>
            <a:cxnSpLocks/>
            <a:endCxn id="35" idx="0"/>
          </p:cNvCxnSpPr>
          <p:nvPr/>
        </p:nvCxnSpPr>
        <p:spPr>
          <a:xfrm flipH="1">
            <a:off x="1721419" y="3371020"/>
            <a:ext cx="263358" cy="1176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28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Motivation 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7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919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Observation 2  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 time of DNN inference task is predictable by image resolution.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FFDDCF-B84B-4228-12FF-03805D094A02}"/>
              </a:ext>
            </a:extLst>
          </p:cNvPr>
          <p:cNvSpPr txBox="1"/>
          <p:nvPr/>
        </p:nvSpPr>
        <p:spPr>
          <a:xfrm>
            <a:off x="1847210" y="1856089"/>
            <a:ext cx="5309552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Inference execution time with different image resolution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42FB5F-D781-5CD1-C8F0-AE52AAE016E2}"/>
              </a:ext>
            </a:extLst>
          </p:cNvPr>
          <p:cNvSpPr txBox="1"/>
          <p:nvPr/>
        </p:nvSpPr>
        <p:spPr>
          <a:xfrm>
            <a:off x="1005433" y="6393634"/>
            <a:ext cx="6993106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Exploit execution time of image resolution profiled in advance. </a:t>
            </a:r>
          </a:p>
        </p:txBody>
      </p:sp>
      <p:pic>
        <p:nvPicPr>
          <p:cNvPr id="17" name="그림 16" descr="차트이(가) 표시된 사진&#10;&#10;자동 생성된 설명">
            <a:extLst>
              <a:ext uri="{FF2B5EF4-FFF2-40B4-BE49-F238E27FC236}">
                <a16:creationId xmlns:a16="http://schemas.microsoft.com/office/drawing/2014/main" id="{1043AB9A-8B4A-D650-00B5-F7EF576B1B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223" y="2302188"/>
            <a:ext cx="5309553" cy="3573953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D427BAE3-C1A0-097F-FB55-21CED9D4D3A4}"/>
              </a:ext>
            </a:extLst>
          </p:cNvPr>
          <p:cNvSpPr/>
          <p:nvPr/>
        </p:nvSpPr>
        <p:spPr>
          <a:xfrm>
            <a:off x="2537460" y="2712720"/>
            <a:ext cx="190500" cy="1828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D57ECD5-3F62-73DD-0DB1-3B62974AB336}"/>
              </a:ext>
            </a:extLst>
          </p:cNvPr>
          <p:cNvCxnSpPr>
            <a:cxnSpLocks/>
          </p:cNvCxnSpPr>
          <p:nvPr/>
        </p:nvCxnSpPr>
        <p:spPr>
          <a:xfrm>
            <a:off x="2727960" y="2804160"/>
            <a:ext cx="12192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E0CDF4A-A388-1846-AE31-5739075B06AF}"/>
              </a:ext>
            </a:extLst>
          </p:cNvPr>
          <p:cNvSpPr txBox="1"/>
          <p:nvPr/>
        </p:nvSpPr>
        <p:spPr>
          <a:xfrm>
            <a:off x="2632710" y="2620051"/>
            <a:ext cx="916834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0.0037</a:t>
            </a: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3E884B0-4476-639A-8EA8-476EF7C3459C}"/>
              </a:ext>
            </a:extLst>
          </p:cNvPr>
          <p:cNvSpPr/>
          <p:nvPr/>
        </p:nvSpPr>
        <p:spPr>
          <a:xfrm>
            <a:off x="3670935" y="3613184"/>
            <a:ext cx="190500" cy="1828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888345A5-C7A0-A2C2-15E6-DAA324FFBF64}"/>
              </a:ext>
            </a:extLst>
          </p:cNvPr>
          <p:cNvCxnSpPr>
            <a:cxnSpLocks/>
          </p:cNvCxnSpPr>
          <p:nvPr/>
        </p:nvCxnSpPr>
        <p:spPr>
          <a:xfrm>
            <a:off x="3861435" y="3704624"/>
            <a:ext cx="12192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BA85B30-432A-DADD-06DC-353CCE4C49E3}"/>
              </a:ext>
            </a:extLst>
          </p:cNvPr>
          <p:cNvSpPr txBox="1"/>
          <p:nvPr/>
        </p:nvSpPr>
        <p:spPr>
          <a:xfrm>
            <a:off x="3766185" y="3520515"/>
            <a:ext cx="948691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0.0002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4AB4E7-A4EF-5FE9-0B37-66885B062FA5}"/>
              </a:ext>
            </a:extLst>
          </p:cNvPr>
          <p:cNvSpPr txBox="1"/>
          <p:nvPr/>
        </p:nvSpPr>
        <p:spPr>
          <a:xfrm>
            <a:off x="498719" y="5709942"/>
            <a:ext cx="8146559" cy="786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DNNs perform operations, such as convolution, pooling, and fully connected layers depending on the number of pixels in the image.</a:t>
            </a:r>
          </a:p>
        </p:txBody>
      </p:sp>
    </p:spTree>
    <p:extLst>
      <p:ext uri="{BB962C8B-B14F-4D97-AF65-F5344CB8AC3E}">
        <p14:creationId xmlns:p14="http://schemas.microsoft.com/office/powerpoint/2010/main" val="2190481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A5878FD-B76E-A69B-A6F7-1CE8452031BA}"/>
              </a:ext>
            </a:extLst>
          </p:cNvPr>
          <p:cNvSpPr/>
          <p:nvPr/>
        </p:nvSpPr>
        <p:spPr>
          <a:xfrm>
            <a:off x="997707" y="4664000"/>
            <a:ext cx="7097785" cy="10084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D8FFF8E-E266-41CD-B685-6FDF28B12A58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59A305C-D70C-4242-8907-4F4A9CF91510}"/>
              </a:ext>
            </a:extLst>
          </p:cNvPr>
          <p:cNvSpPr txBox="1">
            <a:spLocks/>
          </p:cNvSpPr>
          <p:nvPr/>
        </p:nvSpPr>
        <p:spPr>
          <a:xfrm>
            <a:off x="96981" y="116605"/>
            <a:ext cx="8676661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Motivation   </a:t>
            </a:r>
          </a:p>
        </p:txBody>
      </p:sp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124B6C38-53F6-4AF2-AD65-76429027ED16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8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DEE9A8-7B0F-41FE-89FA-056A139B66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D38365-3E8F-9950-B286-11A2C3A35B57}"/>
              </a:ext>
            </a:extLst>
          </p:cNvPr>
          <p:cNvSpPr txBox="1"/>
          <p:nvPr/>
        </p:nvSpPr>
        <p:spPr>
          <a:xfrm>
            <a:off x="96981" y="953182"/>
            <a:ext cx="8625363" cy="133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Patching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Mechanism to resolve high computation problem of DNN tasks.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resolution of image according to deadline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satisfy detection deadline.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A52B56-98C4-E705-DB59-C9A27B0F2E60}"/>
              </a:ext>
            </a:extLst>
          </p:cNvPr>
          <p:cNvSpPr txBox="1"/>
          <p:nvPr/>
        </p:nvSpPr>
        <p:spPr>
          <a:xfrm>
            <a:off x="1128550" y="4731431"/>
            <a:ext cx="6590804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rgbClr val="1270B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Computation saving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 for real-time object detection tasks exploiting image patching that </a:t>
            </a:r>
            <a:r>
              <a:rPr lang="en-US" altLang="ko-KR" dirty="0">
                <a:solidFill>
                  <a:srgbClr val="1270B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meets deadline. 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8DC753-DE98-A48C-3D90-B2BD1F982344}"/>
              </a:ext>
            </a:extLst>
          </p:cNvPr>
          <p:cNvSpPr txBox="1"/>
          <p:nvPr/>
        </p:nvSpPr>
        <p:spPr>
          <a:xfrm>
            <a:off x="4051372" y="4377784"/>
            <a:ext cx="745160" cy="45807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5125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5D64A18C-FD4D-8F70-DC2E-86CAA852FA47}"/>
              </a:ext>
            </a:extLst>
          </p:cNvPr>
          <p:cNvSpPr/>
          <p:nvPr/>
        </p:nvSpPr>
        <p:spPr>
          <a:xfrm>
            <a:off x="591984" y="3584758"/>
            <a:ext cx="3544221" cy="1264355"/>
          </a:xfrm>
          <a:prstGeom prst="rect">
            <a:avLst/>
          </a:prstGeom>
          <a:solidFill>
            <a:srgbClr val="FDE3E7"/>
          </a:solidFill>
          <a:ln w="28575">
            <a:solidFill>
              <a:srgbClr val="FD9DAD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CA1E6210-14BA-7279-DEF9-85DA32615571}"/>
              </a:ext>
            </a:extLst>
          </p:cNvPr>
          <p:cNvSpPr/>
          <p:nvPr/>
        </p:nvSpPr>
        <p:spPr>
          <a:xfrm>
            <a:off x="4264159" y="3627762"/>
            <a:ext cx="4458185" cy="206281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795FBA-C4E7-7B6C-43A3-C82634861451}"/>
              </a:ext>
            </a:extLst>
          </p:cNvPr>
          <p:cNvSpPr txBox="1"/>
          <p:nvPr/>
        </p:nvSpPr>
        <p:spPr>
          <a:xfrm>
            <a:off x="649670" y="1620288"/>
            <a:ext cx="128592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b="1" dirty="0">
                <a:latin typeface="times" panose="02020603050405020304" pitchFamily="18" charset="0"/>
                <a:cs typeface="times" panose="02020603050405020304" pitchFamily="18" charset="0"/>
              </a:rPr>
              <a:t>Camera Image</a:t>
            </a:r>
            <a:endParaRPr lang="ko-KR" altLang="en-US" sz="1350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3C810EA-072A-D0D0-106E-8AEECE09CA26}"/>
              </a:ext>
            </a:extLst>
          </p:cNvPr>
          <p:cNvSpPr/>
          <p:nvPr/>
        </p:nvSpPr>
        <p:spPr>
          <a:xfrm>
            <a:off x="528642" y="1620288"/>
            <a:ext cx="1494065" cy="27699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0B55B705-8223-3940-8EE6-2C3089403EBB}"/>
              </a:ext>
            </a:extLst>
          </p:cNvPr>
          <p:cNvSpPr/>
          <p:nvPr/>
        </p:nvSpPr>
        <p:spPr>
          <a:xfrm rot="5400000">
            <a:off x="1196952" y="1900635"/>
            <a:ext cx="145197" cy="1385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33A89FF-F769-47E5-82AB-2C11D3978507}"/>
              </a:ext>
            </a:extLst>
          </p:cNvPr>
          <p:cNvSpPr/>
          <p:nvPr/>
        </p:nvSpPr>
        <p:spPr>
          <a:xfrm>
            <a:off x="597386" y="2061613"/>
            <a:ext cx="6370454" cy="135360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75AC22-1F0D-55E8-97E6-CB2793DBED78}"/>
              </a:ext>
            </a:extLst>
          </p:cNvPr>
          <p:cNvSpPr txBox="1"/>
          <p:nvPr/>
        </p:nvSpPr>
        <p:spPr>
          <a:xfrm>
            <a:off x="989411" y="2068077"/>
            <a:ext cx="120898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b="1" dirty="0" err="1">
                <a:latin typeface="times" panose="02020603050405020304" pitchFamily="18" charset="0"/>
                <a:cs typeface="times" panose="02020603050405020304" pitchFamily="18" charset="0"/>
              </a:rPr>
              <a:t>RoI</a:t>
            </a:r>
            <a:r>
              <a:rPr lang="en-US" altLang="ko-KR" sz="1350" b="1" dirty="0">
                <a:latin typeface="times" panose="02020603050405020304" pitchFamily="18" charset="0"/>
                <a:cs typeface="times" panose="02020603050405020304" pitchFamily="18" charset="0"/>
              </a:rPr>
              <a:t> Detection</a:t>
            </a:r>
            <a:endParaRPr lang="ko-KR" altLang="en-US" sz="1350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827C3C9-A0F5-E2C7-DC9A-875D58E93BA1}"/>
              </a:ext>
            </a:extLst>
          </p:cNvPr>
          <p:cNvSpPr/>
          <p:nvPr/>
        </p:nvSpPr>
        <p:spPr>
          <a:xfrm>
            <a:off x="905945" y="2367980"/>
            <a:ext cx="1428026" cy="90270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4E365E-C6D6-C98B-64E6-587241BDC4A2}"/>
              </a:ext>
            </a:extLst>
          </p:cNvPr>
          <p:cNvSpPr/>
          <p:nvPr/>
        </p:nvSpPr>
        <p:spPr>
          <a:xfrm>
            <a:off x="4447856" y="2269710"/>
            <a:ext cx="2311838" cy="18500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E3DAF4-E495-C428-AACD-091F496594B8}"/>
              </a:ext>
            </a:extLst>
          </p:cNvPr>
          <p:cNvSpPr txBox="1"/>
          <p:nvPr/>
        </p:nvSpPr>
        <p:spPr>
          <a:xfrm>
            <a:off x="4906625" y="2345310"/>
            <a:ext cx="14030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b="1" dirty="0">
                <a:latin typeface="times" panose="02020603050405020304" pitchFamily="18" charset="0"/>
                <a:cs typeface="times" panose="02020603050405020304" pitchFamily="18" charset="0"/>
              </a:rPr>
              <a:t>Object Detector </a:t>
            </a:r>
            <a:endParaRPr lang="ko-KR" altLang="en-US" sz="1350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F20D1A9-EA1F-1D39-271B-B3E3975BD103}"/>
              </a:ext>
            </a:extLst>
          </p:cNvPr>
          <p:cNvSpPr/>
          <p:nvPr/>
        </p:nvSpPr>
        <p:spPr>
          <a:xfrm>
            <a:off x="4703369" y="2814431"/>
            <a:ext cx="1789625" cy="10643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pSp>
        <p:nvGrpSpPr>
          <p:cNvPr id="14" name="Group 11">
            <a:extLst>
              <a:ext uri="{FF2B5EF4-FFF2-40B4-BE49-F238E27FC236}">
                <a16:creationId xmlns:a16="http://schemas.microsoft.com/office/drawing/2014/main" id="{8F6C29EF-941A-DFB3-CE5C-E028ECEDCD17}"/>
              </a:ext>
            </a:extLst>
          </p:cNvPr>
          <p:cNvGrpSpPr/>
          <p:nvPr/>
        </p:nvGrpSpPr>
        <p:grpSpPr>
          <a:xfrm>
            <a:off x="4906625" y="2887980"/>
            <a:ext cx="1353350" cy="909812"/>
            <a:chOff x="1493021" y="2421413"/>
            <a:chExt cx="1732416" cy="1323416"/>
          </a:xfrm>
        </p:grpSpPr>
        <p:cxnSp>
          <p:nvCxnSpPr>
            <p:cNvPr id="15" name="Straight Connector 12">
              <a:extLst>
                <a:ext uri="{FF2B5EF4-FFF2-40B4-BE49-F238E27FC236}">
                  <a16:creationId xmlns:a16="http://schemas.microsoft.com/office/drawing/2014/main" id="{3762E8D4-C5B3-CD99-7D87-588301D70538}"/>
                </a:ext>
              </a:extLst>
            </p:cNvPr>
            <p:cNvCxnSpPr>
              <a:cxnSpLocks/>
              <a:stCxn id="27" idx="6"/>
              <a:endCxn id="39" idx="2"/>
            </p:cNvCxnSpPr>
            <p:nvPr/>
          </p:nvCxnSpPr>
          <p:spPr>
            <a:xfrm>
              <a:off x="1778379" y="2567609"/>
              <a:ext cx="219538" cy="157175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6" name="Straight Connector 13">
              <a:extLst>
                <a:ext uri="{FF2B5EF4-FFF2-40B4-BE49-F238E27FC236}">
                  <a16:creationId xmlns:a16="http://schemas.microsoft.com/office/drawing/2014/main" id="{A6C58283-F309-1519-1C1C-CE52A9D19A2E}"/>
                </a:ext>
              </a:extLst>
            </p:cNvPr>
            <p:cNvCxnSpPr>
              <a:cxnSpLocks/>
              <a:stCxn id="27" idx="6"/>
              <a:endCxn id="40" idx="2"/>
            </p:cNvCxnSpPr>
            <p:nvPr/>
          </p:nvCxnSpPr>
          <p:spPr>
            <a:xfrm>
              <a:off x="1778379" y="2567609"/>
              <a:ext cx="224314" cy="500130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7" name="Straight Connector 14">
              <a:extLst>
                <a:ext uri="{FF2B5EF4-FFF2-40B4-BE49-F238E27FC236}">
                  <a16:creationId xmlns:a16="http://schemas.microsoft.com/office/drawing/2014/main" id="{F4B58CD5-45A2-E3C8-2B2C-3AE7443DB3C3}"/>
                </a:ext>
              </a:extLst>
            </p:cNvPr>
            <p:cNvCxnSpPr>
              <a:cxnSpLocks/>
              <a:stCxn id="27" idx="6"/>
              <a:endCxn id="41" idx="2"/>
            </p:cNvCxnSpPr>
            <p:nvPr/>
          </p:nvCxnSpPr>
          <p:spPr>
            <a:xfrm>
              <a:off x="1778379" y="2567609"/>
              <a:ext cx="223238" cy="848406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8" name="Straight Connector 15">
              <a:extLst>
                <a:ext uri="{FF2B5EF4-FFF2-40B4-BE49-F238E27FC236}">
                  <a16:creationId xmlns:a16="http://schemas.microsoft.com/office/drawing/2014/main" id="{E28CDD1F-A735-1342-CEDD-3AC992EE7E11}"/>
                </a:ext>
              </a:extLst>
            </p:cNvPr>
            <p:cNvCxnSpPr>
              <a:cxnSpLocks/>
              <a:stCxn id="28" idx="6"/>
              <a:endCxn id="39" idx="2"/>
            </p:cNvCxnSpPr>
            <p:nvPr/>
          </p:nvCxnSpPr>
          <p:spPr>
            <a:xfrm flipV="1">
              <a:off x="1775331" y="2724784"/>
              <a:ext cx="222586" cy="186902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19" name="Straight Connector 16">
              <a:extLst>
                <a:ext uri="{FF2B5EF4-FFF2-40B4-BE49-F238E27FC236}">
                  <a16:creationId xmlns:a16="http://schemas.microsoft.com/office/drawing/2014/main" id="{2AB09394-1683-4393-46C4-D8B67C9E981D}"/>
                </a:ext>
              </a:extLst>
            </p:cNvPr>
            <p:cNvCxnSpPr>
              <a:cxnSpLocks/>
              <a:stCxn id="28" idx="6"/>
              <a:endCxn id="40" idx="2"/>
            </p:cNvCxnSpPr>
            <p:nvPr/>
          </p:nvCxnSpPr>
          <p:spPr>
            <a:xfrm>
              <a:off x="1775331" y="2911686"/>
              <a:ext cx="227362" cy="156053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20" name="Straight Connector 17">
              <a:extLst>
                <a:ext uri="{FF2B5EF4-FFF2-40B4-BE49-F238E27FC236}">
                  <a16:creationId xmlns:a16="http://schemas.microsoft.com/office/drawing/2014/main" id="{9E86CA01-9DF8-376D-799E-8084E6595573}"/>
                </a:ext>
              </a:extLst>
            </p:cNvPr>
            <p:cNvCxnSpPr>
              <a:cxnSpLocks/>
              <a:stCxn id="28" idx="6"/>
              <a:endCxn id="41" idx="2"/>
            </p:cNvCxnSpPr>
            <p:nvPr/>
          </p:nvCxnSpPr>
          <p:spPr>
            <a:xfrm>
              <a:off x="1775331" y="2911686"/>
              <a:ext cx="226286" cy="504329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21" name="Straight Connector 18">
              <a:extLst>
                <a:ext uri="{FF2B5EF4-FFF2-40B4-BE49-F238E27FC236}">
                  <a16:creationId xmlns:a16="http://schemas.microsoft.com/office/drawing/2014/main" id="{31E2C99A-9848-42B5-06F5-825A4988D2E6}"/>
                </a:ext>
              </a:extLst>
            </p:cNvPr>
            <p:cNvCxnSpPr>
              <a:cxnSpLocks/>
              <a:stCxn id="29" idx="6"/>
              <a:endCxn id="39" idx="2"/>
            </p:cNvCxnSpPr>
            <p:nvPr/>
          </p:nvCxnSpPr>
          <p:spPr>
            <a:xfrm flipV="1">
              <a:off x="1775331" y="2724784"/>
              <a:ext cx="222586" cy="528680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22" name="Straight Connector 19">
              <a:extLst>
                <a:ext uri="{FF2B5EF4-FFF2-40B4-BE49-F238E27FC236}">
                  <a16:creationId xmlns:a16="http://schemas.microsoft.com/office/drawing/2014/main" id="{505873D8-A0AF-01B0-14FF-D88C73C4ACA8}"/>
                </a:ext>
              </a:extLst>
            </p:cNvPr>
            <p:cNvCxnSpPr>
              <a:cxnSpLocks/>
              <a:stCxn id="29" idx="6"/>
              <a:endCxn id="40" idx="2"/>
            </p:cNvCxnSpPr>
            <p:nvPr/>
          </p:nvCxnSpPr>
          <p:spPr>
            <a:xfrm flipV="1">
              <a:off x="1775331" y="3067739"/>
              <a:ext cx="227362" cy="185725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23" name="Straight Connector 21">
              <a:extLst>
                <a:ext uri="{FF2B5EF4-FFF2-40B4-BE49-F238E27FC236}">
                  <a16:creationId xmlns:a16="http://schemas.microsoft.com/office/drawing/2014/main" id="{6F31CB61-0200-1524-BD6B-A649107A7FA1}"/>
                </a:ext>
              </a:extLst>
            </p:cNvPr>
            <p:cNvCxnSpPr>
              <a:cxnSpLocks/>
              <a:stCxn id="29" idx="6"/>
              <a:endCxn id="41" idx="2"/>
            </p:cNvCxnSpPr>
            <p:nvPr/>
          </p:nvCxnSpPr>
          <p:spPr>
            <a:xfrm>
              <a:off x="1775331" y="3253464"/>
              <a:ext cx="226286" cy="162551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24" name="Straight Connector 22">
              <a:extLst>
                <a:ext uri="{FF2B5EF4-FFF2-40B4-BE49-F238E27FC236}">
                  <a16:creationId xmlns:a16="http://schemas.microsoft.com/office/drawing/2014/main" id="{1880AF93-C1FA-7934-5181-847F9F4A6950}"/>
                </a:ext>
              </a:extLst>
            </p:cNvPr>
            <p:cNvCxnSpPr>
              <a:cxnSpLocks/>
              <a:stCxn id="30" idx="6"/>
              <a:endCxn id="39" idx="2"/>
            </p:cNvCxnSpPr>
            <p:nvPr/>
          </p:nvCxnSpPr>
          <p:spPr>
            <a:xfrm flipV="1">
              <a:off x="1775331" y="2724784"/>
              <a:ext cx="222586" cy="873849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25" name="Straight Connector 23">
              <a:extLst>
                <a:ext uri="{FF2B5EF4-FFF2-40B4-BE49-F238E27FC236}">
                  <a16:creationId xmlns:a16="http://schemas.microsoft.com/office/drawing/2014/main" id="{82F49E64-6787-94C5-DFF0-D40FE56A7E49}"/>
                </a:ext>
              </a:extLst>
            </p:cNvPr>
            <p:cNvCxnSpPr>
              <a:cxnSpLocks/>
              <a:stCxn id="30" idx="6"/>
              <a:endCxn id="40" idx="2"/>
            </p:cNvCxnSpPr>
            <p:nvPr/>
          </p:nvCxnSpPr>
          <p:spPr>
            <a:xfrm flipV="1">
              <a:off x="1775331" y="3067739"/>
              <a:ext cx="227362" cy="530894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26" name="Straight Connector 24">
              <a:extLst>
                <a:ext uri="{FF2B5EF4-FFF2-40B4-BE49-F238E27FC236}">
                  <a16:creationId xmlns:a16="http://schemas.microsoft.com/office/drawing/2014/main" id="{2D1CEA13-EDDC-D642-DE5E-A65E35422224}"/>
                </a:ext>
              </a:extLst>
            </p:cNvPr>
            <p:cNvCxnSpPr>
              <a:cxnSpLocks/>
              <a:stCxn id="30" idx="6"/>
              <a:endCxn id="41" idx="2"/>
            </p:cNvCxnSpPr>
            <p:nvPr/>
          </p:nvCxnSpPr>
          <p:spPr>
            <a:xfrm flipV="1">
              <a:off x="1775331" y="3416015"/>
              <a:ext cx="226286" cy="182618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sp>
          <p:nvSpPr>
            <p:cNvPr id="27" name="Oval 25">
              <a:extLst>
                <a:ext uri="{FF2B5EF4-FFF2-40B4-BE49-F238E27FC236}">
                  <a16:creationId xmlns:a16="http://schemas.microsoft.com/office/drawing/2014/main" id="{2E991E39-D634-C16C-B35B-4F9DFB28F8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96069" y="2421413"/>
              <a:ext cx="282310" cy="292392"/>
            </a:xfrm>
            <a:prstGeom prst="ellipse">
              <a:avLst/>
            </a:prstGeom>
            <a:solidFill>
              <a:srgbClr val="FFFFFF">
                <a:lumMod val="95000"/>
              </a:srgb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28" name="Oval 26">
              <a:extLst>
                <a:ext uri="{FF2B5EF4-FFF2-40B4-BE49-F238E27FC236}">
                  <a16:creationId xmlns:a16="http://schemas.microsoft.com/office/drawing/2014/main" id="{057138DF-7763-F6B5-CDE0-13290D3668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93021" y="2765490"/>
              <a:ext cx="282310" cy="292392"/>
            </a:xfrm>
            <a:prstGeom prst="ellipse">
              <a:avLst/>
            </a:prstGeom>
            <a:solidFill>
              <a:srgbClr val="FFFFFF">
                <a:lumMod val="95000"/>
              </a:srgb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29" name="Oval 27">
              <a:extLst>
                <a:ext uri="{FF2B5EF4-FFF2-40B4-BE49-F238E27FC236}">
                  <a16:creationId xmlns:a16="http://schemas.microsoft.com/office/drawing/2014/main" id="{CE92A268-D7B9-AEB8-9CBF-2352A99B2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93021" y="3107268"/>
              <a:ext cx="282310" cy="292392"/>
            </a:xfrm>
            <a:prstGeom prst="ellipse">
              <a:avLst/>
            </a:prstGeom>
            <a:solidFill>
              <a:srgbClr val="FFFFFF">
                <a:lumMod val="95000"/>
              </a:srgb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30" name="Oval 28">
              <a:extLst>
                <a:ext uri="{FF2B5EF4-FFF2-40B4-BE49-F238E27FC236}">
                  <a16:creationId xmlns:a16="http://schemas.microsoft.com/office/drawing/2014/main" id="{C464D592-6CE8-A573-1F37-4FEECCB90D4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93021" y="3452437"/>
              <a:ext cx="282310" cy="292392"/>
            </a:xfrm>
            <a:prstGeom prst="ellipse">
              <a:avLst/>
            </a:prstGeom>
            <a:solidFill>
              <a:srgbClr val="FFFFFF">
                <a:lumMod val="95000"/>
              </a:srgb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cxnSp>
          <p:nvCxnSpPr>
            <p:cNvPr id="31" name="Straight Connector 29">
              <a:extLst>
                <a:ext uri="{FF2B5EF4-FFF2-40B4-BE49-F238E27FC236}">
                  <a16:creationId xmlns:a16="http://schemas.microsoft.com/office/drawing/2014/main" id="{68D5855C-CD68-B461-ED80-7BF87435A385}"/>
                </a:ext>
              </a:extLst>
            </p:cNvPr>
            <p:cNvCxnSpPr>
              <a:cxnSpLocks/>
              <a:stCxn id="39" idx="6"/>
              <a:endCxn id="37" idx="2"/>
            </p:cNvCxnSpPr>
            <p:nvPr/>
          </p:nvCxnSpPr>
          <p:spPr>
            <a:xfrm flipV="1">
              <a:off x="2280221" y="2723776"/>
              <a:ext cx="214940" cy="1008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32" name="Straight Connector 30">
              <a:extLst>
                <a:ext uri="{FF2B5EF4-FFF2-40B4-BE49-F238E27FC236}">
                  <a16:creationId xmlns:a16="http://schemas.microsoft.com/office/drawing/2014/main" id="{122265F6-7425-27F3-33D0-D187DEF6841A}"/>
                </a:ext>
              </a:extLst>
            </p:cNvPr>
            <p:cNvCxnSpPr>
              <a:cxnSpLocks/>
              <a:stCxn id="39" idx="6"/>
              <a:endCxn id="38" idx="2"/>
            </p:cNvCxnSpPr>
            <p:nvPr/>
          </p:nvCxnSpPr>
          <p:spPr>
            <a:xfrm>
              <a:off x="2280221" y="2724784"/>
              <a:ext cx="218641" cy="692107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33" name="Straight Connector 31">
              <a:extLst>
                <a:ext uri="{FF2B5EF4-FFF2-40B4-BE49-F238E27FC236}">
                  <a16:creationId xmlns:a16="http://schemas.microsoft.com/office/drawing/2014/main" id="{C3D04706-E0F0-7731-9E26-63755CEC1624}"/>
                </a:ext>
              </a:extLst>
            </p:cNvPr>
            <p:cNvCxnSpPr>
              <a:cxnSpLocks/>
              <a:stCxn id="40" idx="6"/>
              <a:endCxn id="37" idx="2"/>
            </p:cNvCxnSpPr>
            <p:nvPr/>
          </p:nvCxnSpPr>
          <p:spPr>
            <a:xfrm flipV="1">
              <a:off x="2284997" y="2723776"/>
              <a:ext cx="210164" cy="343963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34" name="Straight Connector 32">
              <a:extLst>
                <a:ext uri="{FF2B5EF4-FFF2-40B4-BE49-F238E27FC236}">
                  <a16:creationId xmlns:a16="http://schemas.microsoft.com/office/drawing/2014/main" id="{942EA188-152D-6B7D-12E6-6E6D865689D2}"/>
                </a:ext>
              </a:extLst>
            </p:cNvPr>
            <p:cNvCxnSpPr>
              <a:cxnSpLocks/>
              <a:stCxn id="40" idx="6"/>
              <a:endCxn id="38" idx="2"/>
            </p:cNvCxnSpPr>
            <p:nvPr/>
          </p:nvCxnSpPr>
          <p:spPr>
            <a:xfrm>
              <a:off x="2284997" y="3067739"/>
              <a:ext cx="213865" cy="349152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35" name="Straight Connector 33">
              <a:extLst>
                <a:ext uri="{FF2B5EF4-FFF2-40B4-BE49-F238E27FC236}">
                  <a16:creationId xmlns:a16="http://schemas.microsoft.com/office/drawing/2014/main" id="{9D842CEA-D142-999E-8D12-8931F43A1145}"/>
                </a:ext>
              </a:extLst>
            </p:cNvPr>
            <p:cNvCxnSpPr>
              <a:cxnSpLocks/>
              <a:stCxn id="41" idx="6"/>
              <a:endCxn id="37" idx="2"/>
            </p:cNvCxnSpPr>
            <p:nvPr/>
          </p:nvCxnSpPr>
          <p:spPr>
            <a:xfrm flipV="1">
              <a:off x="2283921" y="2723776"/>
              <a:ext cx="211240" cy="692239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36" name="Straight Connector 34">
              <a:extLst>
                <a:ext uri="{FF2B5EF4-FFF2-40B4-BE49-F238E27FC236}">
                  <a16:creationId xmlns:a16="http://schemas.microsoft.com/office/drawing/2014/main" id="{3DFC0C55-A2F4-27ED-C7A7-863F5610D8FD}"/>
                </a:ext>
              </a:extLst>
            </p:cNvPr>
            <p:cNvCxnSpPr>
              <a:cxnSpLocks/>
              <a:stCxn id="41" idx="6"/>
              <a:endCxn id="38" idx="2"/>
            </p:cNvCxnSpPr>
            <p:nvPr/>
          </p:nvCxnSpPr>
          <p:spPr>
            <a:xfrm>
              <a:off x="2283921" y="3416015"/>
              <a:ext cx="214941" cy="876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sp>
          <p:nvSpPr>
            <p:cNvPr id="37" name="Oval 35">
              <a:extLst>
                <a:ext uri="{FF2B5EF4-FFF2-40B4-BE49-F238E27FC236}">
                  <a16:creationId xmlns:a16="http://schemas.microsoft.com/office/drawing/2014/main" id="{E34EE3AD-2B24-941E-DCCF-50D6026F8F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95161" y="2577579"/>
              <a:ext cx="282304" cy="29239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38" name="Oval 36">
              <a:extLst>
                <a:ext uri="{FF2B5EF4-FFF2-40B4-BE49-F238E27FC236}">
                  <a16:creationId xmlns:a16="http://schemas.microsoft.com/office/drawing/2014/main" id="{90F957D4-45EE-0E3F-E529-86D98069F66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98862" y="3270694"/>
              <a:ext cx="282304" cy="29239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39" name="Oval 37">
              <a:extLst>
                <a:ext uri="{FF2B5EF4-FFF2-40B4-BE49-F238E27FC236}">
                  <a16:creationId xmlns:a16="http://schemas.microsoft.com/office/drawing/2014/main" id="{2989E953-5AAF-4B75-7640-3CDDAD44051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7917" y="2578587"/>
              <a:ext cx="282304" cy="292393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 dirty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40" name="Oval 38">
              <a:extLst>
                <a:ext uri="{FF2B5EF4-FFF2-40B4-BE49-F238E27FC236}">
                  <a16:creationId xmlns:a16="http://schemas.microsoft.com/office/drawing/2014/main" id="{F64FDFF6-D407-F440-C46D-D8D6657AB5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02693" y="2921542"/>
              <a:ext cx="282304" cy="292393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41" name="Oval 39">
              <a:extLst>
                <a:ext uri="{FF2B5EF4-FFF2-40B4-BE49-F238E27FC236}">
                  <a16:creationId xmlns:a16="http://schemas.microsoft.com/office/drawing/2014/main" id="{C783D569-FEEA-D80C-DAA6-E4A3328970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01617" y="3269818"/>
              <a:ext cx="282304" cy="292393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42" name="Oval 40">
              <a:extLst>
                <a:ext uri="{FF2B5EF4-FFF2-40B4-BE49-F238E27FC236}">
                  <a16:creationId xmlns:a16="http://schemas.microsoft.com/office/drawing/2014/main" id="{B1804AF1-C221-0AF8-38E9-0653E6A5796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96552" y="2923500"/>
              <a:ext cx="282304" cy="29239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 dirty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cxnSp>
          <p:nvCxnSpPr>
            <p:cNvPr id="43" name="Straight Connector 41">
              <a:extLst>
                <a:ext uri="{FF2B5EF4-FFF2-40B4-BE49-F238E27FC236}">
                  <a16:creationId xmlns:a16="http://schemas.microsoft.com/office/drawing/2014/main" id="{B48E96F8-CE73-5D48-E56D-3683F66948F4}"/>
                </a:ext>
              </a:extLst>
            </p:cNvPr>
            <p:cNvCxnSpPr>
              <a:cxnSpLocks/>
              <a:stCxn id="39" idx="6"/>
              <a:endCxn id="42" idx="2"/>
            </p:cNvCxnSpPr>
            <p:nvPr/>
          </p:nvCxnSpPr>
          <p:spPr>
            <a:xfrm>
              <a:off x="2280221" y="2724784"/>
              <a:ext cx="216331" cy="344913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44" name="Straight Connector 42">
              <a:extLst>
                <a:ext uri="{FF2B5EF4-FFF2-40B4-BE49-F238E27FC236}">
                  <a16:creationId xmlns:a16="http://schemas.microsoft.com/office/drawing/2014/main" id="{11C5142E-40A5-89C2-F064-E875B04EA462}"/>
                </a:ext>
              </a:extLst>
            </p:cNvPr>
            <p:cNvCxnSpPr>
              <a:cxnSpLocks/>
              <a:stCxn id="40" idx="6"/>
              <a:endCxn id="42" idx="2"/>
            </p:cNvCxnSpPr>
            <p:nvPr/>
          </p:nvCxnSpPr>
          <p:spPr>
            <a:xfrm>
              <a:off x="2284997" y="3067739"/>
              <a:ext cx="211555" cy="1958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45" name="Straight Connector 43">
              <a:extLst>
                <a:ext uri="{FF2B5EF4-FFF2-40B4-BE49-F238E27FC236}">
                  <a16:creationId xmlns:a16="http://schemas.microsoft.com/office/drawing/2014/main" id="{6026B5A8-8C02-1D8F-78C2-E0CDF2A358D3}"/>
                </a:ext>
              </a:extLst>
            </p:cNvPr>
            <p:cNvCxnSpPr>
              <a:cxnSpLocks/>
              <a:stCxn id="41" idx="6"/>
              <a:endCxn id="42" idx="2"/>
            </p:cNvCxnSpPr>
            <p:nvPr/>
          </p:nvCxnSpPr>
          <p:spPr>
            <a:xfrm flipV="1">
              <a:off x="2283921" y="3069697"/>
              <a:ext cx="212631" cy="346318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sp>
          <p:nvSpPr>
            <p:cNvPr id="46" name="Oval 44">
              <a:extLst>
                <a:ext uri="{FF2B5EF4-FFF2-40B4-BE49-F238E27FC236}">
                  <a16:creationId xmlns:a16="http://schemas.microsoft.com/office/drawing/2014/main" id="{2E2B53BB-3C09-FD9A-FF7A-ECF3414DE1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41742" y="2730365"/>
              <a:ext cx="282304" cy="292393"/>
            </a:xfrm>
            <a:prstGeom prst="ellipse">
              <a:avLst/>
            </a:prstGeom>
            <a:noFill/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sp>
          <p:nvSpPr>
            <p:cNvPr id="47" name="Oval 45">
              <a:extLst>
                <a:ext uri="{FF2B5EF4-FFF2-40B4-BE49-F238E27FC236}">
                  <a16:creationId xmlns:a16="http://schemas.microsoft.com/office/drawing/2014/main" id="{F289D9C3-9470-3D52-195F-B9330D27DD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43133" y="3078557"/>
              <a:ext cx="282304" cy="292393"/>
            </a:xfrm>
            <a:prstGeom prst="ellipse">
              <a:avLst/>
            </a:prstGeom>
            <a:noFill/>
            <a:ln w="381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Franklin Gothic Book" panose="020B0503020102020204"/>
              </a:endParaRPr>
            </a:p>
          </p:txBody>
        </p:sp>
        <p:cxnSp>
          <p:nvCxnSpPr>
            <p:cNvPr id="48" name="Straight Connector 46">
              <a:extLst>
                <a:ext uri="{FF2B5EF4-FFF2-40B4-BE49-F238E27FC236}">
                  <a16:creationId xmlns:a16="http://schemas.microsoft.com/office/drawing/2014/main" id="{3BFCA217-B303-4428-FB0F-C839F93D0375}"/>
                </a:ext>
              </a:extLst>
            </p:cNvPr>
            <p:cNvCxnSpPr>
              <a:cxnSpLocks/>
              <a:stCxn id="37" idx="6"/>
              <a:endCxn id="46" idx="2"/>
            </p:cNvCxnSpPr>
            <p:nvPr/>
          </p:nvCxnSpPr>
          <p:spPr>
            <a:xfrm>
              <a:off x="2777465" y="2723776"/>
              <a:ext cx="164277" cy="152786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49" name="Straight Connector 47">
              <a:extLst>
                <a:ext uri="{FF2B5EF4-FFF2-40B4-BE49-F238E27FC236}">
                  <a16:creationId xmlns:a16="http://schemas.microsoft.com/office/drawing/2014/main" id="{CFDC93C0-2927-3B29-0FF9-F0346B450C65}"/>
                </a:ext>
              </a:extLst>
            </p:cNvPr>
            <p:cNvCxnSpPr>
              <a:cxnSpLocks/>
              <a:stCxn id="42" idx="6"/>
              <a:endCxn id="46" idx="2"/>
            </p:cNvCxnSpPr>
            <p:nvPr/>
          </p:nvCxnSpPr>
          <p:spPr>
            <a:xfrm flipV="1">
              <a:off x="2778856" y="2876562"/>
              <a:ext cx="162886" cy="193135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50" name="Straight Connector 48">
              <a:extLst>
                <a:ext uri="{FF2B5EF4-FFF2-40B4-BE49-F238E27FC236}">
                  <a16:creationId xmlns:a16="http://schemas.microsoft.com/office/drawing/2014/main" id="{37A0A6C0-778F-BE9F-784B-BD8C455F8D87}"/>
                </a:ext>
              </a:extLst>
            </p:cNvPr>
            <p:cNvCxnSpPr>
              <a:cxnSpLocks/>
              <a:stCxn id="38" idx="6"/>
              <a:endCxn id="46" idx="2"/>
            </p:cNvCxnSpPr>
            <p:nvPr/>
          </p:nvCxnSpPr>
          <p:spPr>
            <a:xfrm flipV="1">
              <a:off x="2781166" y="2876562"/>
              <a:ext cx="160576" cy="540329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51" name="Straight Connector 49">
              <a:extLst>
                <a:ext uri="{FF2B5EF4-FFF2-40B4-BE49-F238E27FC236}">
                  <a16:creationId xmlns:a16="http://schemas.microsoft.com/office/drawing/2014/main" id="{FA1EEDA2-BE4D-299B-386A-85F2880279DC}"/>
                </a:ext>
              </a:extLst>
            </p:cNvPr>
            <p:cNvCxnSpPr>
              <a:cxnSpLocks/>
              <a:stCxn id="37" idx="6"/>
              <a:endCxn id="47" idx="2"/>
            </p:cNvCxnSpPr>
            <p:nvPr/>
          </p:nvCxnSpPr>
          <p:spPr>
            <a:xfrm>
              <a:off x="2777465" y="2723776"/>
              <a:ext cx="165668" cy="500978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52" name="Straight Connector 50">
              <a:extLst>
                <a:ext uri="{FF2B5EF4-FFF2-40B4-BE49-F238E27FC236}">
                  <a16:creationId xmlns:a16="http://schemas.microsoft.com/office/drawing/2014/main" id="{969A803C-C088-6114-BA43-285AC106FA0B}"/>
                </a:ext>
              </a:extLst>
            </p:cNvPr>
            <p:cNvCxnSpPr>
              <a:cxnSpLocks/>
              <a:stCxn id="42" idx="6"/>
              <a:endCxn id="47" idx="2"/>
            </p:cNvCxnSpPr>
            <p:nvPr/>
          </p:nvCxnSpPr>
          <p:spPr>
            <a:xfrm>
              <a:off x="2778856" y="3069697"/>
              <a:ext cx="164277" cy="155057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  <p:cxnSp>
          <p:nvCxnSpPr>
            <p:cNvPr id="53" name="Straight Connector 51">
              <a:extLst>
                <a:ext uri="{FF2B5EF4-FFF2-40B4-BE49-F238E27FC236}">
                  <a16:creationId xmlns:a16="http://schemas.microsoft.com/office/drawing/2014/main" id="{7A38E0D8-3D60-4505-0B53-1F68A4CC6433}"/>
                </a:ext>
              </a:extLst>
            </p:cNvPr>
            <p:cNvCxnSpPr>
              <a:cxnSpLocks/>
              <a:stCxn id="38" idx="6"/>
              <a:endCxn id="47" idx="2"/>
            </p:cNvCxnSpPr>
            <p:nvPr/>
          </p:nvCxnSpPr>
          <p:spPr>
            <a:xfrm flipV="1">
              <a:off x="2781166" y="3224754"/>
              <a:ext cx="161967" cy="192137"/>
            </a:xfrm>
            <a:prstGeom prst="line">
              <a:avLst/>
            </a:prstGeom>
            <a:noFill/>
            <a:ln w="25400" cap="flat" cmpd="sng" algn="ctr">
              <a:solidFill>
                <a:schemeClr val="accent6"/>
              </a:solidFill>
              <a:prstDash val="solid"/>
              <a:miter lim="800000"/>
            </a:ln>
            <a:effectLst/>
          </p:spPr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C0E898B-021E-4CC8-4305-ABD00F102FC1}"/>
              </a:ext>
            </a:extLst>
          </p:cNvPr>
          <p:cNvSpPr txBox="1"/>
          <p:nvPr/>
        </p:nvSpPr>
        <p:spPr>
          <a:xfrm>
            <a:off x="5910024" y="3684956"/>
            <a:ext cx="5947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atin typeface="times" panose="02020603050405020304" pitchFamily="18" charset="0"/>
                <a:cs typeface="times" panose="02020603050405020304" pitchFamily="18" charset="0"/>
              </a:rPr>
              <a:t>Yolov5</a:t>
            </a:r>
            <a:endParaRPr lang="ko-KR" altLang="en-US" sz="9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867D888A-A26C-0036-91E8-E0359CA4D4F3}"/>
              </a:ext>
            </a:extLst>
          </p:cNvPr>
          <p:cNvCxnSpPr>
            <a:cxnSpLocks/>
          </p:cNvCxnSpPr>
          <p:nvPr/>
        </p:nvCxnSpPr>
        <p:spPr>
          <a:xfrm>
            <a:off x="4024288" y="2890573"/>
            <a:ext cx="414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2AB3F337-CBFF-CF7D-21B0-29468D53F7D7}"/>
              </a:ext>
            </a:extLst>
          </p:cNvPr>
          <p:cNvSpPr txBox="1"/>
          <p:nvPr/>
        </p:nvSpPr>
        <p:spPr>
          <a:xfrm>
            <a:off x="5984122" y="5376021"/>
            <a:ext cx="121860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b="1" dirty="0">
                <a:latin typeface="times" panose="02020603050405020304" pitchFamily="18" charset="0"/>
                <a:cs typeface="times" panose="02020603050405020304" pitchFamily="18" charset="0"/>
              </a:rPr>
              <a:t>Patch Module</a:t>
            </a:r>
            <a:endParaRPr lang="ko-KR" altLang="en-US" sz="1350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CE67B540-6F32-947E-E959-417B898053A6}"/>
              </a:ext>
            </a:extLst>
          </p:cNvPr>
          <p:cNvSpPr/>
          <p:nvPr/>
        </p:nvSpPr>
        <p:spPr>
          <a:xfrm>
            <a:off x="4438729" y="4406548"/>
            <a:ext cx="4094209" cy="948811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140" name="직선 화살표 연결선 139">
            <a:extLst>
              <a:ext uri="{FF2B5EF4-FFF2-40B4-BE49-F238E27FC236}">
                <a16:creationId xmlns:a16="http://schemas.microsoft.com/office/drawing/2014/main" id="{90E28DC8-1C57-EF6A-307F-CB21DA7E08B4}"/>
              </a:ext>
            </a:extLst>
          </p:cNvPr>
          <p:cNvCxnSpPr>
            <a:cxnSpLocks/>
          </p:cNvCxnSpPr>
          <p:nvPr/>
        </p:nvCxnSpPr>
        <p:spPr>
          <a:xfrm flipV="1">
            <a:off x="5585056" y="4119734"/>
            <a:ext cx="0" cy="286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2EB9A0D1-8E64-8835-EF81-D7F664B76ACF}"/>
              </a:ext>
            </a:extLst>
          </p:cNvPr>
          <p:cNvSpPr/>
          <p:nvPr/>
        </p:nvSpPr>
        <p:spPr>
          <a:xfrm>
            <a:off x="2551364" y="3821061"/>
            <a:ext cx="1428026" cy="603926"/>
          </a:xfrm>
          <a:prstGeom prst="rect">
            <a:avLst/>
          </a:prstGeom>
          <a:solidFill>
            <a:schemeClr val="bg1"/>
          </a:solidFill>
          <a:ln w="19050">
            <a:solidFill>
              <a:srgbClr val="FD9D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Bounding Box Mapping</a:t>
            </a:r>
            <a:endParaRPr lang="ko-KR" altLang="en-US" sz="135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D1C0AE74-481C-0200-BC36-A66901A53153}"/>
              </a:ext>
            </a:extLst>
          </p:cNvPr>
          <p:cNvSpPr/>
          <p:nvPr/>
        </p:nvSpPr>
        <p:spPr>
          <a:xfrm>
            <a:off x="719938" y="3902783"/>
            <a:ext cx="1428026" cy="329709"/>
          </a:xfrm>
          <a:prstGeom prst="rect">
            <a:avLst/>
          </a:prstGeom>
          <a:solidFill>
            <a:schemeClr val="bg1"/>
          </a:solidFill>
          <a:ln w="19050">
            <a:solidFill>
              <a:srgbClr val="FD9D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Detection Result</a:t>
            </a:r>
            <a:endParaRPr lang="ko-KR" altLang="en-US" sz="135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146" name="직선 화살표 연결선 145">
            <a:extLst>
              <a:ext uri="{FF2B5EF4-FFF2-40B4-BE49-F238E27FC236}">
                <a16:creationId xmlns:a16="http://schemas.microsoft.com/office/drawing/2014/main" id="{DA51B773-68A9-0EF6-4642-F591F9473538}"/>
              </a:ext>
            </a:extLst>
          </p:cNvPr>
          <p:cNvCxnSpPr>
            <a:cxnSpLocks/>
          </p:cNvCxnSpPr>
          <p:nvPr/>
        </p:nvCxnSpPr>
        <p:spPr>
          <a:xfrm flipH="1">
            <a:off x="2163353" y="4077350"/>
            <a:ext cx="3766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직선 화살표 연결선 146">
            <a:extLst>
              <a:ext uri="{FF2B5EF4-FFF2-40B4-BE49-F238E27FC236}">
                <a16:creationId xmlns:a16="http://schemas.microsoft.com/office/drawing/2014/main" id="{4A0F5413-BC02-2597-FF4E-ACC25AA70021}"/>
              </a:ext>
            </a:extLst>
          </p:cNvPr>
          <p:cNvCxnSpPr>
            <a:cxnSpLocks/>
          </p:cNvCxnSpPr>
          <p:nvPr/>
        </p:nvCxnSpPr>
        <p:spPr>
          <a:xfrm>
            <a:off x="2327501" y="2887980"/>
            <a:ext cx="3908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13B2A0C5-B428-60AC-C64D-67B9165FD5E8}"/>
              </a:ext>
            </a:extLst>
          </p:cNvPr>
          <p:cNvSpPr/>
          <p:nvPr/>
        </p:nvSpPr>
        <p:spPr>
          <a:xfrm>
            <a:off x="2718382" y="2356701"/>
            <a:ext cx="1305906" cy="913981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51" name="직사각형 150">
            <a:extLst>
              <a:ext uri="{FF2B5EF4-FFF2-40B4-BE49-F238E27FC236}">
                <a16:creationId xmlns:a16="http://schemas.microsoft.com/office/drawing/2014/main" id="{67B58202-FE28-0AC9-5803-3C8E5DE7C782}"/>
              </a:ext>
            </a:extLst>
          </p:cNvPr>
          <p:cNvSpPr/>
          <p:nvPr/>
        </p:nvSpPr>
        <p:spPr>
          <a:xfrm>
            <a:off x="4617936" y="4747500"/>
            <a:ext cx="1193790" cy="449164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Recursive Packing</a:t>
            </a:r>
            <a:endParaRPr lang="ko-KR" altLang="en-US" sz="135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5E8A5668-9BE9-6146-9E14-FD81554BD2F7}"/>
              </a:ext>
            </a:extLst>
          </p:cNvPr>
          <p:cNvSpPr/>
          <p:nvPr/>
        </p:nvSpPr>
        <p:spPr>
          <a:xfrm>
            <a:off x="7257321" y="4741563"/>
            <a:ext cx="1135627" cy="45993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 err="1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RoI</a:t>
            </a:r>
            <a:r>
              <a:rPr lang="en-US" altLang="ko-KR" sz="135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Crop</a:t>
            </a:r>
            <a:endParaRPr lang="ko-KR" altLang="en-US" sz="135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90A8EF9F-1FE9-A3AE-CA94-DA2B8CA7A0FC}"/>
              </a:ext>
            </a:extLst>
          </p:cNvPr>
          <p:cNvSpPr txBox="1"/>
          <p:nvPr/>
        </p:nvSpPr>
        <p:spPr>
          <a:xfrm>
            <a:off x="6005763" y="4416771"/>
            <a:ext cx="121860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>
                <a:latin typeface="times" panose="02020603050405020304" pitchFamily="18" charset="0"/>
                <a:cs typeface="times" panose="02020603050405020304" pitchFamily="18" charset="0"/>
              </a:rPr>
              <a:t>Image Packing</a:t>
            </a:r>
            <a:endParaRPr lang="ko-KR" altLang="en-US" sz="135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C7522947-9D16-01E1-EBB5-1479992C91F6}"/>
              </a:ext>
            </a:extLst>
          </p:cNvPr>
          <p:cNvSpPr/>
          <p:nvPr/>
        </p:nvSpPr>
        <p:spPr>
          <a:xfrm>
            <a:off x="5937628" y="4752887"/>
            <a:ext cx="1193790" cy="44916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 err="1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RoI</a:t>
            </a:r>
            <a:r>
              <a:rPr lang="en-US" altLang="ko-KR" sz="135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Size Decision</a:t>
            </a:r>
            <a:endParaRPr lang="ko-KR" altLang="en-US" sz="135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50D131F-0A93-3A1E-F850-D65DCEDF4487}"/>
              </a:ext>
            </a:extLst>
          </p:cNvPr>
          <p:cNvSpPr txBox="1"/>
          <p:nvPr/>
        </p:nvSpPr>
        <p:spPr>
          <a:xfrm>
            <a:off x="7002403" y="2259843"/>
            <a:ext cx="87235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 err="1">
                <a:latin typeface="times" panose="02020603050405020304" pitchFamily="18" charset="0"/>
                <a:cs typeface="times" panose="02020603050405020304" pitchFamily="18" charset="0"/>
              </a:rPr>
              <a:t>RoI</a:t>
            </a:r>
            <a:r>
              <a:rPr lang="en-US" altLang="ko-KR" sz="1350" dirty="0">
                <a:latin typeface="times" panose="02020603050405020304" pitchFamily="18" charset="0"/>
                <a:cs typeface="times" panose="02020603050405020304" pitchFamily="18" charset="0"/>
              </a:rPr>
              <a:t> result</a:t>
            </a:r>
            <a:endParaRPr lang="ko-KR" altLang="en-US" sz="135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56" name="화살표: 위로 굽음 155">
            <a:extLst>
              <a:ext uri="{FF2B5EF4-FFF2-40B4-BE49-F238E27FC236}">
                <a16:creationId xmlns:a16="http://schemas.microsoft.com/office/drawing/2014/main" id="{FC008C37-8404-32CB-E29A-0EABAD8160B8}"/>
              </a:ext>
            </a:extLst>
          </p:cNvPr>
          <p:cNvSpPr/>
          <p:nvPr/>
        </p:nvSpPr>
        <p:spPr>
          <a:xfrm flipV="1">
            <a:off x="6762101" y="2599551"/>
            <a:ext cx="635318" cy="1786333"/>
          </a:xfrm>
          <a:prstGeom prst="bentUpArrow">
            <a:avLst>
              <a:gd name="adj1" fmla="val 11986"/>
              <a:gd name="adj2" fmla="val 16486"/>
              <a:gd name="adj3" fmla="val 15890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0" name="화살표: 왼쪽 159">
            <a:extLst>
              <a:ext uri="{FF2B5EF4-FFF2-40B4-BE49-F238E27FC236}">
                <a16:creationId xmlns:a16="http://schemas.microsoft.com/office/drawing/2014/main" id="{95292579-B700-0119-06D0-439C1057762F}"/>
              </a:ext>
            </a:extLst>
          </p:cNvPr>
          <p:cNvSpPr/>
          <p:nvPr/>
        </p:nvSpPr>
        <p:spPr>
          <a:xfrm>
            <a:off x="3979500" y="3848247"/>
            <a:ext cx="459228" cy="171931"/>
          </a:xfrm>
          <a:prstGeom prst="lef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7EDC2D76-731E-B713-3B75-0AF19F5CA1EF}"/>
              </a:ext>
            </a:extLst>
          </p:cNvPr>
          <p:cNvSpPr txBox="1"/>
          <p:nvPr/>
        </p:nvSpPr>
        <p:spPr>
          <a:xfrm>
            <a:off x="1700090" y="4550517"/>
            <a:ext cx="133087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b="1" dirty="0">
                <a:latin typeface="times" panose="02020603050405020304" pitchFamily="18" charset="0"/>
                <a:cs typeface="times" panose="02020603050405020304" pitchFamily="18" charset="0"/>
              </a:rPr>
              <a:t>Post Processing</a:t>
            </a:r>
            <a:endParaRPr lang="ko-KR" altLang="en-US" sz="1350" b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210F89AE-AFE3-3510-F009-339C409DBD02}"/>
              </a:ext>
            </a:extLst>
          </p:cNvPr>
          <p:cNvSpPr/>
          <p:nvPr/>
        </p:nvSpPr>
        <p:spPr>
          <a:xfrm>
            <a:off x="1023306" y="2741712"/>
            <a:ext cx="1193790" cy="224241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Merge Size</a:t>
            </a:r>
            <a:endParaRPr lang="ko-KR" altLang="en-US" sz="1350" dirty="0">
              <a:solidFill>
                <a:schemeClr val="bg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36F6587C-763E-159C-3163-3FD81E109B15}"/>
              </a:ext>
            </a:extLst>
          </p:cNvPr>
          <p:cNvSpPr/>
          <p:nvPr/>
        </p:nvSpPr>
        <p:spPr>
          <a:xfrm>
            <a:off x="1023306" y="2999115"/>
            <a:ext cx="1193790" cy="224241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Canvas Size</a:t>
            </a:r>
            <a:endParaRPr lang="ko-KR" altLang="en-US" sz="1350" dirty="0">
              <a:solidFill>
                <a:schemeClr val="bg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E537A89D-5530-86D8-2BB4-3D00CB040121}"/>
              </a:ext>
            </a:extLst>
          </p:cNvPr>
          <p:cNvSpPr txBox="1"/>
          <p:nvPr/>
        </p:nvSpPr>
        <p:spPr>
          <a:xfrm>
            <a:off x="2839579" y="2391765"/>
            <a:ext cx="11096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>
                <a:latin typeface="times" panose="02020603050405020304" pitchFamily="18" charset="0"/>
                <a:cs typeface="times" panose="02020603050405020304" pitchFamily="18" charset="0"/>
              </a:rPr>
              <a:t>Image Merge</a:t>
            </a:r>
            <a:endParaRPr lang="ko-KR" altLang="en-US" sz="135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EECC17C4-E271-6087-4DC0-8EE55D5FBA4C}"/>
              </a:ext>
            </a:extLst>
          </p:cNvPr>
          <p:cNvSpPr/>
          <p:nvPr/>
        </p:nvSpPr>
        <p:spPr>
          <a:xfrm>
            <a:off x="3097256" y="2710712"/>
            <a:ext cx="266341" cy="22756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1</a:t>
            </a:r>
            <a:endParaRPr lang="ko-KR" altLang="en-US" sz="1350" dirty="0"/>
          </a:p>
        </p:txBody>
      </p: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3929E79B-844D-3339-D3AD-9C67AE730EF5}"/>
              </a:ext>
            </a:extLst>
          </p:cNvPr>
          <p:cNvSpPr/>
          <p:nvPr/>
        </p:nvSpPr>
        <p:spPr>
          <a:xfrm>
            <a:off x="3356215" y="2710712"/>
            <a:ext cx="266341" cy="227560"/>
          </a:xfrm>
          <a:prstGeom prst="rect">
            <a:avLst/>
          </a:prstGeom>
          <a:solidFill>
            <a:srgbClr val="79CC5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2</a:t>
            </a:r>
            <a:endParaRPr lang="ko-KR" altLang="en-US" sz="1350" dirty="0"/>
          </a:p>
        </p:txBody>
      </p:sp>
      <p:sp>
        <p:nvSpPr>
          <p:cNvPr id="169" name="직사각형 168">
            <a:extLst>
              <a:ext uri="{FF2B5EF4-FFF2-40B4-BE49-F238E27FC236}">
                <a16:creationId xmlns:a16="http://schemas.microsoft.com/office/drawing/2014/main" id="{DD51AFBE-E75C-BE40-D27E-9ECF72512413}"/>
              </a:ext>
            </a:extLst>
          </p:cNvPr>
          <p:cNvSpPr/>
          <p:nvPr/>
        </p:nvSpPr>
        <p:spPr>
          <a:xfrm>
            <a:off x="3097256" y="2941269"/>
            <a:ext cx="266341" cy="224411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3</a:t>
            </a:r>
            <a:endParaRPr lang="ko-KR" altLang="en-US" sz="1350" dirty="0"/>
          </a:p>
        </p:txBody>
      </p:sp>
      <p:sp>
        <p:nvSpPr>
          <p:cNvPr id="170" name="직사각형 169">
            <a:extLst>
              <a:ext uri="{FF2B5EF4-FFF2-40B4-BE49-F238E27FC236}">
                <a16:creationId xmlns:a16="http://schemas.microsoft.com/office/drawing/2014/main" id="{DED3ED53-0EDA-43D0-9818-29007FD65B1A}"/>
              </a:ext>
            </a:extLst>
          </p:cNvPr>
          <p:cNvSpPr/>
          <p:nvPr/>
        </p:nvSpPr>
        <p:spPr>
          <a:xfrm>
            <a:off x="3355867" y="2938120"/>
            <a:ext cx="266341" cy="22756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4</a:t>
            </a:r>
            <a:endParaRPr lang="ko-KR" altLang="en-US" sz="1350" dirty="0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7826155-A214-84C9-6D76-2345EE87929B}"/>
              </a:ext>
            </a:extLst>
          </p:cNvPr>
          <p:cNvSpPr txBox="1"/>
          <p:nvPr/>
        </p:nvSpPr>
        <p:spPr>
          <a:xfrm>
            <a:off x="928111" y="2389879"/>
            <a:ext cx="14997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latin typeface="times" panose="02020603050405020304" pitchFamily="18" charset="0"/>
                <a:cs typeface="times" panose="02020603050405020304" pitchFamily="18" charset="0"/>
              </a:rPr>
              <a:t>Decision Module</a:t>
            </a:r>
            <a:endParaRPr lang="ko-KR" altLang="en-US" sz="135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2D2ED4F2-D180-DA01-1C86-E33C423564EA}"/>
              </a:ext>
            </a:extLst>
          </p:cNvPr>
          <p:cNvCxnSpPr>
            <a:cxnSpLocks/>
            <a:endCxn id="154" idx="3"/>
          </p:cNvCxnSpPr>
          <p:nvPr/>
        </p:nvCxnSpPr>
        <p:spPr>
          <a:xfrm flipH="1">
            <a:off x="7131418" y="4977469"/>
            <a:ext cx="1259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F419FEF8-5BA8-16F6-B457-A580088D5B31}"/>
              </a:ext>
            </a:extLst>
          </p:cNvPr>
          <p:cNvCxnSpPr>
            <a:cxnSpLocks/>
          </p:cNvCxnSpPr>
          <p:nvPr/>
        </p:nvCxnSpPr>
        <p:spPr>
          <a:xfrm flipH="1">
            <a:off x="5811725" y="4977469"/>
            <a:ext cx="1259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7D72CDCE-654E-15EB-F3AD-77FB993ECD32}"/>
              </a:ext>
            </a:extLst>
          </p:cNvPr>
          <p:cNvSpPr/>
          <p:nvPr/>
        </p:nvSpPr>
        <p:spPr>
          <a:xfrm>
            <a:off x="0" y="953182"/>
            <a:ext cx="9144000" cy="46376"/>
          </a:xfrm>
          <a:prstGeom prst="rect">
            <a:avLst/>
          </a:prstGeom>
          <a:gradFill flip="none" rotWithShape="1">
            <a:gsLst>
              <a:gs pos="61000">
                <a:srgbClr val="00206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8D1B5C-6A87-23C6-1006-A371B47B3AE9}"/>
              </a:ext>
            </a:extLst>
          </p:cNvPr>
          <p:cNvSpPr txBox="1">
            <a:spLocks/>
          </p:cNvSpPr>
          <p:nvPr/>
        </p:nvSpPr>
        <p:spPr>
          <a:xfrm>
            <a:off x="87341" y="116605"/>
            <a:ext cx="8686302" cy="7274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buClr>
                <a:srgbClr val="404041"/>
              </a:buClr>
            </a:pPr>
            <a:r>
              <a:rPr lang="en-US" altLang="ko-KR" sz="3600" b="1" dirty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Model Design</a:t>
            </a:r>
            <a:endParaRPr lang="en-US" altLang="ko-KR" sz="2400" dirty="0">
              <a:solidFill>
                <a:srgbClr val="00206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E72AA9F-91E1-941C-79DA-CE8ED30D55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473"/>
          <a:stretch/>
        </p:blipFill>
        <p:spPr>
          <a:xfrm>
            <a:off x="8243539" y="46944"/>
            <a:ext cx="863919" cy="285508"/>
          </a:xfrm>
          <a:prstGeom prst="rect">
            <a:avLst/>
          </a:prstGeom>
        </p:spPr>
      </p:pic>
      <p:sp>
        <p:nvSpPr>
          <p:cNvPr id="54" name="슬라이드 번호 개체 틀 1">
            <a:extLst>
              <a:ext uri="{FF2B5EF4-FFF2-40B4-BE49-F238E27FC236}">
                <a16:creationId xmlns:a16="http://schemas.microsoft.com/office/drawing/2014/main" id="{BDB1B36F-1233-D7D8-CA24-161C0A101CDA}"/>
              </a:ext>
            </a:extLst>
          </p:cNvPr>
          <p:cNvSpPr txBox="1">
            <a:spLocks/>
          </p:cNvSpPr>
          <p:nvPr/>
        </p:nvSpPr>
        <p:spPr>
          <a:xfrm>
            <a:off x="8722344" y="6536419"/>
            <a:ext cx="385114" cy="2746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D6FD427-C31C-4AAD-939B-7D4497EF1332}" type="slidenum">
              <a:rPr lang="ko-KR" altLang="en-US" sz="1400" b="1" smtClean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r"/>
              <a:t>9</a:t>
            </a:fld>
            <a:endParaRPr lang="ko-KR" altLang="en-US" sz="1400" b="1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43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" grpId="0" animBg="1"/>
      <p:bldP spid="62" grpId="0" animBg="1"/>
      <p:bldP spid="7" grpId="0" animBg="1"/>
      <p:bldP spid="8" grpId="0"/>
      <p:bldP spid="9" grpId="0" animBg="1"/>
      <p:bldP spid="10" grpId="0" animBg="1"/>
      <p:bldP spid="11" grpId="0"/>
      <p:bldP spid="56" grpId="0" animBg="1"/>
      <p:bldP spid="55" grpId="0"/>
      <p:bldP spid="64" grpId="0"/>
      <p:bldP spid="138" grpId="0" animBg="1"/>
      <p:bldP spid="142" grpId="0" animBg="1"/>
      <p:bldP spid="145" grpId="0" animBg="1"/>
      <p:bldP spid="148" grpId="0" animBg="1"/>
      <p:bldP spid="151" grpId="0" animBg="1"/>
      <p:bldP spid="152" grpId="0" animBg="1"/>
      <p:bldP spid="153" grpId="0"/>
      <p:bldP spid="154" grpId="0" animBg="1"/>
      <p:bldP spid="155" grpId="0"/>
      <p:bldP spid="156" grpId="0" animBg="1"/>
      <p:bldP spid="160" grpId="0" animBg="1"/>
      <p:bldP spid="161" grpId="0"/>
      <p:bldP spid="162" grpId="0" animBg="1"/>
      <p:bldP spid="163" grpId="0" animBg="1"/>
      <p:bldP spid="165" grpId="0"/>
      <p:bldP spid="167" grpId="0" animBg="1"/>
      <p:bldP spid="168" grpId="0" animBg="1"/>
      <p:bldP spid="169" grpId="0" animBg="1"/>
      <p:bldP spid="170" grpId="0" animBg="1"/>
      <p:bldP spid="171" grpId="0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329050</TotalTime>
  <Words>1139</Words>
  <Application>Microsoft Office PowerPoint</Application>
  <PresentationFormat>화면 슬라이드 쇼(4:3)</PresentationFormat>
  <Paragraphs>211</Paragraphs>
  <Slides>20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맑은 고딕</vt:lpstr>
      <vt:lpstr>Arial</vt:lpstr>
      <vt:lpstr>Calibri</vt:lpstr>
      <vt:lpstr>Calibri Light</vt:lpstr>
      <vt:lpstr>Franklin Gothic Book</vt:lpstr>
      <vt:lpstr>times</vt:lpstr>
      <vt:lpstr>Times New Roman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RTCL403</dc:creator>
  <cp:lastModifiedBy>영은 강</cp:lastModifiedBy>
  <cp:revision>7966</cp:revision>
  <cp:lastPrinted>2021-08-19T05:10:09Z</cp:lastPrinted>
  <dcterms:created xsi:type="dcterms:W3CDTF">2020-05-28T10:10:30Z</dcterms:created>
  <dcterms:modified xsi:type="dcterms:W3CDTF">2023-06-22T05:34:17Z</dcterms:modified>
</cp:coreProperties>
</file>